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19"/>
  </p:notesMasterIdLst>
  <p:handoutMasterIdLst>
    <p:handoutMasterId r:id="rId20"/>
  </p:handoutMasterIdLst>
  <p:sldIdLst>
    <p:sldId id="259" r:id="rId3"/>
    <p:sldId id="460" r:id="rId4"/>
    <p:sldId id="440" r:id="rId5"/>
    <p:sldId id="420" r:id="rId6"/>
    <p:sldId id="419" r:id="rId7"/>
    <p:sldId id="469" r:id="rId8"/>
    <p:sldId id="482" r:id="rId9"/>
    <p:sldId id="450" r:id="rId10"/>
    <p:sldId id="451" r:id="rId11"/>
    <p:sldId id="452" r:id="rId12"/>
    <p:sldId id="476" r:id="rId13"/>
    <p:sldId id="484" r:id="rId14"/>
    <p:sldId id="485" r:id="rId15"/>
    <p:sldId id="487" r:id="rId16"/>
    <p:sldId id="488" r:id="rId17"/>
    <p:sldId id="483" r:id="rId1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85822" autoAdjust="0"/>
  </p:normalViewPr>
  <p:slideViewPr>
    <p:cSldViewPr>
      <p:cViewPr>
        <p:scale>
          <a:sx n="85" d="100"/>
          <a:sy n="85" d="100"/>
        </p:scale>
        <p:origin x="-132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11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3043649" cy="464839"/>
          </a:xfrm>
          <a:prstGeom prst="rect">
            <a:avLst/>
          </a:prstGeom>
          <a:noFill/>
          <a:ln w="9525">
            <a:noFill/>
            <a:miter lim="800000"/>
            <a:headEnd/>
            <a:tailEnd/>
          </a:ln>
          <a:effectLst/>
        </p:spPr>
        <p:txBody>
          <a:bodyPr vert="horz" wrap="square" lIns="88267" tIns="44133" rIns="88267" bIns="44133" numCol="1" anchor="t" anchorCtr="0" compatLnSpc="1">
            <a:prstTxWarp prst="textNoShape">
              <a:avLst/>
            </a:prstTxWarp>
          </a:bodyPr>
          <a:lstStyle>
            <a:lvl1pPr>
              <a:defRPr sz="1200"/>
            </a:lvl1pPr>
          </a:lstStyle>
          <a:p>
            <a:endParaRPr lang="en-US" dirty="0"/>
          </a:p>
        </p:txBody>
      </p:sp>
      <p:sp>
        <p:nvSpPr>
          <p:cNvPr id="7171" name="Rectangle 3"/>
          <p:cNvSpPr>
            <a:spLocks noGrp="1" noChangeArrowheads="1"/>
          </p:cNvSpPr>
          <p:nvPr>
            <p:ph type="dt" sz="quarter" idx="1"/>
          </p:nvPr>
        </p:nvSpPr>
        <p:spPr bwMode="auto">
          <a:xfrm>
            <a:off x="3977929" y="2"/>
            <a:ext cx="3043649" cy="464839"/>
          </a:xfrm>
          <a:prstGeom prst="rect">
            <a:avLst/>
          </a:prstGeom>
          <a:noFill/>
          <a:ln w="9525">
            <a:noFill/>
            <a:miter lim="800000"/>
            <a:headEnd/>
            <a:tailEnd/>
          </a:ln>
          <a:effectLst/>
        </p:spPr>
        <p:txBody>
          <a:bodyPr vert="horz" wrap="square" lIns="88267" tIns="44133" rIns="88267" bIns="44133" numCol="1" anchor="t" anchorCtr="0" compatLnSpc="1">
            <a:prstTxWarp prst="textNoShape">
              <a:avLst/>
            </a:prstTxWarp>
          </a:bodyPr>
          <a:lstStyle>
            <a:lvl1pPr algn="r">
              <a:defRPr sz="1200"/>
            </a:lvl1pPr>
          </a:lstStyle>
          <a:p>
            <a:endParaRPr lang="en-US" dirty="0"/>
          </a:p>
        </p:txBody>
      </p:sp>
      <p:sp>
        <p:nvSpPr>
          <p:cNvPr id="7172" name="Rectangle 4"/>
          <p:cNvSpPr>
            <a:spLocks noGrp="1" noChangeArrowheads="1"/>
          </p:cNvSpPr>
          <p:nvPr>
            <p:ph type="ftr" sz="quarter" idx="2"/>
          </p:nvPr>
        </p:nvSpPr>
        <p:spPr bwMode="auto">
          <a:xfrm>
            <a:off x="1" y="8842724"/>
            <a:ext cx="3043649" cy="464839"/>
          </a:xfrm>
          <a:prstGeom prst="rect">
            <a:avLst/>
          </a:prstGeom>
          <a:noFill/>
          <a:ln w="9525">
            <a:noFill/>
            <a:miter lim="800000"/>
            <a:headEnd/>
            <a:tailEnd/>
          </a:ln>
          <a:effectLst/>
        </p:spPr>
        <p:txBody>
          <a:bodyPr vert="horz" wrap="square" lIns="88267" tIns="44133" rIns="88267" bIns="44133" numCol="1" anchor="b" anchorCtr="0" compatLnSpc="1">
            <a:prstTxWarp prst="textNoShape">
              <a:avLst/>
            </a:prstTxWarp>
          </a:bodyPr>
          <a:lstStyle>
            <a:lvl1pPr>
              <a:defRPr sz="1200"/>
            </a:lvl1pPr>
          </a:lstStyle>
          <a:p>
            <a:endParaRPr lang="en-US" dirty="0"/>
          </a:p>
        </p:txBody>
      </p:sp>
      <p:sp>
        <p:nvSpPr>
          <p:cNvPr id="7173" name="Rectangle 5"/>
          <p:cNvSpPr>
            <a:spLocks noGrp="1" noChangeArrowheads="1"/>
          </p:cNvSpPr>
          <p:nvPr>
            <p:ph type="sldNum" sz="quarter" idx="3"/>
          </p:nvPr>
        </p:nvSpPr>
        <p:spPr bwMode="auto">
          <a:xfrm>
            <a:off x="3977929" y="8842724"/>
            <a:ext cx="3043649" cy="464839"/>
          </a:xfrm>
          <a:prstGeom prst="rect">
            <a:avLst/>
          </a:prstGeom>
          <a:noFill/>
          <a:ln w="9525">
            <a:noFill/>
            <a:miter lim="800000"/>
            <a:headEnd/>
            <a:tailEnd/>
          </a:ln>
          <a:effectLst/>
        </p:spPr>
        <p:txBody>
          <a:bodyPr vert="horz" wrap="square" lIns="88267" tIns="44133" rIns="88267" bIns="44133" numCol="1" anchor="b" anchorCtr="0" compatLnSpc="1">
            <a:prstTxWarp prst="textNoShape">
              <a:avLst/>
            </a:prstTxWarp>
          </a:bodyPr>
          <a:lstStyle>
            <a:lvl1pPr algn="r">
              <a:defRPr sz="1200"/>
            </a:lvl1pPr>
          </a:lstStyle>
          <a:p>
            <a:fld id="{B25A0C45-B2F9-422F-A7EF-5E28CD75926F}" type="slidenum">
              <a:rPr lang="en-US"/>
              <a:pPr/>
              <a:t>‹#›</a:t>
            </a:fld>
            <a:endParaRPr lang="en-US" dirty="0"/>
          </a:p>
        </p:txBody>
      </p:sp>
    </p:spTree>
    <p:extLst>
      <p:ext uri="{BB962C8B-B14F-4D97-AF65-F5344CB8AC3E}">
        <p14:creationId xmlns:p14="http://schemas.microsoft.com/office/powerpoint/2010/main" val="126782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43649" cy="464839"/>
          </a:xfrm>
          <a:prstGeom prst="rect">
            <a:avLst/>
          </a:prstGeom>
          <a:noFill/>
          <a:ln w="9525">
            <a:noFill/>
            <a:miter lim="800000"/>
            <a:headEnd/>
            <a:tailEnd/>
          </a:ln>
          <a:effectLst/>
        </p:spPr>
        <p:txBody>
          <a:bodyPr vert="horz" wrap="square" lIns="88267" tIns="44133" rIns="88267" bIns="44133"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idx="1"/>
          </p:nvPr>
        </p:nvSpPr>
        <p:spPr bwMode="auto">
          <a:xfrm>
            <a:off x="3977929" y="2"/>
            <a:ext cx="3043649" cy="464839"/>
          </a:xfrm>
          <a:prstGeom prst="rect">
            <a:avLst/>
          </a:prstGeom>
          <a:noFill/>
          <a:ln w="9525">
            <a:noFill/>
            <a:miter lim="800000"/>
            <a:headEnd/>
            <a:tailEnd/>
          </a:ln>
          <a:effectLst/>
        </p:spPr>
        <p:txBody>
          <a:bodyPr vert="horz" wrap="square" lIns="88267" tIns="44133" rIns="88267" bIns="44133" numCol="1" anchor="t" anchorCtr="0" compatLnSpc="1">
            <a:prstTxWarp prst="textNoShape">
              <a:avLst/>
            </a:prstTxWarp>
          </a:bodyPr>
          <a:lstStyle>
            <a:lvl1pPr algn="r">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02616" y="4422132"/>
            <a:ext cx="5617870" cy="4188171"/>
          </a:xfrm>
          <a:prstGeom prst="rect">
            <a:avLst/>
          </a:prstGeom>
          <a:noFill/>
          <a:ln w="9525">
            <a:noFill/>
            <a:miter lim="800000"/>
            <a:headEnd/>
            <a:tailEnd/>
          </a:ln>
          <a:effectLst/>
        </p:spPr>
        <p:txBody>
          <a:bodyPr vert="horz" wrap="square" lIns="88267" tIns="44133" rIns="88267" bIns="44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1" y="8842724"/>
            <a:ext cx="3043649" cy="464839"/>
          </a:xfrm>
          <a:prstGeom prst="rect">
            <a:avLst/>
          </a:prstGeom>
          <a:noFill/>
          <a:ln w="9525">
            <a:noFill/>
            <a:miter lim="800000"/>
            <a:headEnd/>
            <a:tailEnd/>
          </a:ln>
          <a:effectLst/>
        </p:spPr>
        <p:txBody>
          <a:bodyPr vert="horz" wrap="square" lIns="88267" tIns="44133" rIns="88267" bIns="44133" numCol="1" anchor="b" anchorCtr="0" compatLnSpc="1">
            <a:prstTxWarp prst="textNoShape">
              <a:avLst/>
            </a:prstTxWarp>
          </a:bodyPr>
          <a:lstStyle>
            <a:lvl1pPr>
              <a:defRPr sz="1200"/>
            </a:lvl1pPr>
          </a:lstStyle>
          <a:p>
            <a:endParaRPr lang="en-US" dirty="0"/>
          </a:p>
        </p:txBody>
      </p:sp>
      <p:sp>
        <p:nvSpPr>
          <p:cNvPr id="9223" name="Rectangle 7"/>
          <p:cNvSpPr>
            <a:spLocks noGrp="1" noChangeArrowheads="1"/>
          </p:cNvSpPr>
          <p:nvPr>
            <p:ph type="sldNum" sz="quarter" idx="5"/>
          </p:nvPr>
        </p:nvSpPr>
        <p:spPr bwMode="auto">
          <a:xfrm>
            <a:off x="3977929" y="8842724"/>
            <a:ext cx="3043649" cy="464839"/>
          </a:xfrm>
          <a:prstGeom prst="rect">
            <a:avLst/>
          </a:prstGeom>
          <a:noFill/>
          <a:ln w="9525">
            <a:noFill/>
            <a:miter lim="800000"/>
            <a:headEnd/>
            <a:tailEnd/>
          </a:ln>
          <a:effectLst/>
        </p:spPr>
        <p:txBody>
          <a:bodyPr vert="horz" wrap="square" lIns="88267" tIns="44133" rIns="88267" bIns="44133" numCol="1" anchor="b" anchorCtr="0" compatLnSpc="1">
            <a:prstTxWarp prst="textNoShape">
              <a:avLst/>
            </a:prstTxWarp>
          </a:bodyPr>
          <a:lstStyle>
            <a:lvl1pPr algn="r">
              <a:defRPr sz="1200"/>
            </a:lvl1pPr>
          </a:lstStyle>
          <a:p>
            <a:fld id="{3FBF89D8-BF63-4195-971E-7AB0401FD8B9}" type="slidenum">
              <a:rPr lang="en-US"/>
              <a:pPr/>
              <a:t>‹#›</a:t>
            </a:fld>
            <a:endParaRPr lang="en-US" dirty="0"/>
          </a:p>
        </p:txBody>
      </p:sp>
    </p:spTree>
    <p:extLst>
      <p:ext uri="{BB962C8B-B14F-4D97-AF65-F5344CB8AC3E}">
        <p14:creationId xmlns:p14="http://schemas.microsoft.com/office/powerpoint/2010/main" val="9726854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F3B06-CD0A-4F3E-87D8-5A70088A156A}" type="slidenum">
              <a:rPr lang="en-US"/>
              <a:pPr/>
              <a:t>1</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703264" y="4422776"/>
            <a:ext cx="5616575" cy="4187826"/>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4A7EC073-AAB7-4C5B-B557-E50517EAE093}" type="slidenum">
              <a:rPr lang="en-US" smtClean="0"/>
              <a:pPr>
                <a:defRPr/>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051">
              <a:spcBef>
                <a:spcPct val="0"/>
              </a:spcBef>
            </a:pPr>
            <a:endParaRPr lang="en-US" dirty="0" smtClean="0"/>
          </a:p>
        </p:txBody>
      </p:sp>
      <p:sp>
        <p:nvSpPr>
          <p:cNvPr id="35844" name="Slide Number Placeholder 3"/>
          <p:cNvSpPr>
            <a:spLocks noGrp="1"/>
          </p:cNvSpPr>
          <p:nvPr>
            <p:ph type="sldNum" sz="quarter" idx="5"/>
          </p:nvPr>
        </p:nvSpPr>
        <p:spPr/>
        <p:txBody>
          <a:bodyPr/>
          <a:lstStyle/>
          <a:p>
            <a:pPr>
              <a:defRPr/>
            </a:pPr>
            <a:fld id="{A4F754B2-7810-4D40-BB9C-C4C6528ADE99}" type="slidenum">
              <a:rPr lang="en-US" smtClean="0"/>
              <a:pPr>
                <a:defRPr/>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F89D8-BF63-4195-971E-7AB0401FD8B9}" type="slidenum">
              <a:rPr lang="en-US" smtClean="0"/>
              <a:pPr/>
              <a:t>15</a:t>
            </a:fld>
            <a:endParaRPr lang="en-US"/>
          </a:p>
        </p:txBody>
      </p:sp>
    </p:spTree>
    <p:extLst>
      <p:ext uri="{BB962C8B-B14F-4D97-AF65-F5344CB8AC3E}">
        <p14:creationId xmlns:p14="http://schemas.microsoft.com/office/powerpoint/2010/main" val="163557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BF89D8-BF63-4195-971E-7AB0401FD8B9}"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BF89D8-BF63-4195-971E-7AB0401FD8B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BF89D8-BF63-4195-971E-7AB0401FD8B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BF89D8-BF63-4195-971E-7AB0401FD8B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visual shows the</a:t>
            </a:r>
            <a:r>
              <a:rPr lang="en-US" baseline="0" dirty="0" smtClean="0"/>
              <a:t> structural imbalance we currently have for the Highway Trust Fund. Between 2008 and 2014, it is expected to receive about $55 billion dollars in transfers from the General Fund and a storage tank fund.</a:t>
            </a:r>
          </a:p>
          <a:p>
            <a:endParaRPr lang="en-US" baseline="0" dirty="0" smtClean="0"/>
          </a:p>
          <a:p>
            <a:r>
              <a:rPr lang="en-US" baseline="0" dirty="0" smtClean="0"/>
              <a:t>Clearly, this is not a sustainable scenario going forward, where from 2015 to 2023, the average gap between the money coming into the Trust Fund and the money leaving the Trust Fund is expected to be about $15 billion every single year.</a:t>
            </a:r>
          </a:p>
          <a:p>
            <a:endParaRPr lang="en-US" baseline="0" dirty="0" smtClean="0"/>
          </a:p>
          <a:p>
            <a:r>
              <a:rPr lang="en-US" baseline="0" dirty="0" smtClean="0"/>
              <a:t>As the Highway Trust Fund is not allowed to incur negative balance unlike the general fund, there are three courses of possible actions after MAP-21 expires in 2014.</a:t>
            </a:r>
          </a:p>
          <a:p>
            <a:endParaRPr lang="en-US" baseline="0" dirty="0" smtClean="0"/>
          </a:p>
          <a:p>
            <a:pPr marL="220668" indent="-220668">
              <a:buAutoNum type="arabicPeriod"/>
            </a:pPr>
            <a:r>
              <a:rPr lang="en-US" baseline="0" dirty="0" smtClean="0"/>
              <a:t>Put more General Fund dollars into the Highway Trust Fund</a:t>
            </a:r>
          </a:p>
          <a:p>
            <a:pPr marL="220668" indent="-220668">
              <a:buAutoNum type="arabicPeriod"/>
            </a:pPr>
            <a:r>
              <a:rPr lang="en-US" baseline="0" dirty="0" smtClean="0"/>
              <a:t>Enact higher user fees to sufficiently cover the outlays</a:t>
            </a:r>
          </a:p>
          <a:p>
            <a:pPr marL="220668" indent="-220668">
              <a:buAutoNum type="arabicPeriod"/>
            </a:pPr>
            <a:r>
              <a:rPr lang="en-US" baseline="0" dirty="0" smtClean="0"/>
              <a:t>Significantly cut back on obligations and therefore outlays in future years</a:t>
            </a:r>
          </a:p>
          <a:p>
            <a:pPr marL="220668" indent="-220668">
              <a:buAutoNum type="arabicPeriod"/>
            </a:pPr>
            <a:endParaRPr lang="en-US" baseline="0" dirty="0" smtClean="0"/>
          </a:p>
          <a:p>
            <a:pPr marL="220668" indent="-220668"/>
            <a:r>
              <a:rPr lang="en-US" baseline="0" dirty="0" smtClean="0"/>
              <a:t>The first two options are politically challenging to say the least, and the third option is simply unacceptable.</a:t>
            </a:r>
          </a:p>
        </p:txBody>
      </p:sp>
      <p:sp>
        <p:nvSpPr>
          <p:cNvPr id="4" name="Slide Number Placeholder 3"/>
          <p:cNvSpPr>
            <a:spLocks noGrp="1"/>
          </p:cNvSpPr>
          <p:nvPr>
            <p:ph type="sldNum" sz="quarter" idx="10"/>
          </p:nvPr>
        </p:nvSpPr>
        <p:spPr/>
        <p:txBody>
          <a:bodyPr/>
          <a:lstStyle/>
          <a:p>
            <a:fld id="{3FBF89D8-BF63-4195-971E-7AB0401FD8B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0660" name="Slide Number Placeholder 3"/>
          <p:cNvSpPr>
            <a:spLocks noGrp="1"/>
          </p:cNvSpPr>
          <p:nvPr>
            <p:ph type="sldNum" sz="quarter" idx="5"/>
          </p:nvPr>
        </p:nvSpPr>
        <p:spPr>
          <a:noFill/>
        </p:spPr>
        <p:txBody>
          <a:bodyPr/>
          <a:lstStyle/>
          <a:p>
            <a:fld id="{8478560B-3374-448D-BC65-37F53ADA025E}" type="slidenum">
              <a:rPr lang="en-US" smtClean="0"/>
              <a:pPr/>
              <a:t>11</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F89D8-BF63-4195-971E-7AB0401FD8B9}" type="slidenum">
              <a:rPr lang="en-US" smtClean="0"/>
              <a:pPr/>
              <a:t>12</a:t>
            </a:fld>
            <a:endParaRPr lang="en-US"/>
          </a:p>
        </p:txBody>
      </p:sp>
    </p:spTree>
    <p:extLst>
      <p:ext uri="{BB962C8B-B14F-4D97-AF65-F5344CB8AC3E}">
        <p14:creationId xmlns:p14="http://schemas.microsoft.com/office/powerpoint/2010/main" val="383472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076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7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321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BE6486-9AA4-4AD1-A328-74867EFA8E20}"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32732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E6486-9AA4-4AD1-A328-74867EFA8E20}"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1962524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E6486-9AA4-4AD1-A328-74867EFA8E20}"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312303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BE6486-9AA4-4AD1-A328-74867EFA8E20}"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103259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BE6486-9AA4-4AD1-A328-74867EFA8E20}"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1974048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BE6486-9AA4-4AD1-A328-74867EFA8E20}"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589509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E6486-9AA4-4AD1-A328-74867EFA8E20}"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571686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E6486-9AA4-4AD1-A328-74867EFA8E20}"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345314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229600" y="6488668"/>
            <a:ext cx="762000" cy="276999"/>
          </a:xfrm>
          <a:prstGeom prst="rect">
            <a:avLst/>
          </a:prstGeom>
          <a:noFill/>
        </p:spPr>
        <p:txBody>
          <a:bodyPr wrap="square" rtlCol="0">
            <a:spAutoFit/>
          </a:bodyPr>
          <a:lstStyle/>
          <a:p>
            <a:pPr algn="r"/>
            <a:fld id="{D786990A-AF62-4B73-BC7E-2D8ECA0011C8}" type="slidenum">
              <a:rPr lang="en-US" sz="1200" b="1" smtClean="0">
                <a:solidFill>
                  <a:srgbClr val="FFFFFF">
                    <a:lumMod val="75000"/>
                  </a:srgbClr>
                </a:solidFill>
                <a:latin typeface="Calibri" pitchFamily="34" charset="0"/>
                <a:cs typeface="Calibri" pitchFamily="34" charset="0"/>
              </a:rPr>
              <a:pPr algn="r"/>
              <a:t>‹#›</a:t>
            </a:fld>
            <a:endParaRPr lang="en-US" sz="1600" b="1" dirty="0">
              <a:solidFill>
                <a:srgbClr val="FFFFFF">
                  <a:lumMod val="75000"/>
                </a:srgbClr>
              </a:solidFill>
              <a:latin typeface="Calibri" pitchFamily="34" charset="0"/>
              <a:cs typeface="Calibri" pitchFamily="34" charset="0"/>
            </a:endParaRPr>
          </a:p>
        </p:txBody>
      </p:sp>
    </p:spTree>
    <p:extLst>
      <p:ext uri="{BB962C8B-B14F-4D97-AF65-F5344CB8AC3E}">
        <p14:creationId xmlns:p14="http://schemas.microsoft.com/office/powerpoint/2010/main" val="392880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E6486-9AA4-4AD1-A328-74867EFA8E20}"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285406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E6486-9AA4-4AD1-A328-74867EFA8E20}"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39767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E6486-9AA4-4AD1-A328-74867EFA8E20}"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B60A-3CD4-4A9A-BFC5-EA41CB8DFEAF}" type="slidenum">
              <a:rPr lang="en-US" smtClean="0"/>
              <a:pPr/>
              <a:t>‹#›</a:t>
            </a:fld>
            <a:endParaRPr lang="en-US"/>
          </a:p>
        </p:txBody>
      </p:sp>
    </p:spTree>
    <p:extLst>
      <p:ext uri="{BB962C8B-B14F-4D97-AF65-F5344CB8AC3E}">
        <p14:creationId xmlns:p14="http://schemas.microsoft.com/office/powerpoint/2010/main" val="92541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096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71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40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658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9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351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415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5" name="Picture 7" descr="Background 3b notes rgb"/>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1229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292" name="Rectangle 4"/>
          <p:cNvSpPr>
            <a:spLocks noGrp="1" noChangeArrowheads="1"/>
          </p:cNvSpPr>
          <p:nvPr>
            <p:ph type="body" idx="1"/>
          </p:nvPr>
        </p:nvSpPr>
        <p:spPr bwMode="auto">
          <a:xfrm>
            <a:off x="457200" y="16002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Box 4"/>
          <p:cNvSpPr txBox="1"/>
          <p:nvPr userDrawn="1"/>
        </p:nvSpPr>
        <p:spPr>
          <a:xfrm>
            <a:off x="228600" y="6172200"/>
            <a:ext cx="4876800" cy="261610"/>
          </a:xfrm>
          <a:prstGeom prst="rect">
            <a:avLst/>
          </a:prstGeom>
          <a:noFill/>
        </p:spPr>
        <p:txBody>
          <a:bodyPr wrap="square" rtlCol="0">
            <a:spAutoFit/>
          </a:bodyPr>
          <a:lstStyle/>
          <a:p>
            <a:r>
              <a:rPr lang="en-US" sz="1100" b="1" spc="300" dirty="0" smtClean="0">
                <a:solidFill>
                  <a:srgbClr val="000000"/>
                </a:solidFill>
                <a:latin typeface="Calibri" pitchFamily="34" charset="0"/>
                <a:cs typeface="Calibri" pitchFamily="34" charset="0"/>
              </a:rPr>
              <a:t>WWW.TRANSPORTATION.ORG</a:t>
            </a:r>
            <a:endParaRPr lang="en-US" sz="1100" b="1" spc="3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51304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b="1">
          <a:solidFill>
            <a:srgbClr val="7030A0"/>
          </a:solidFill>
          <a:latin typeface="Calibri" pitchFamily="34" charset="0"/>
          <a:ea typeface="+mj-ea"/>
          <a:cs typeface="Calibri" pitchFamily="34" charset="0"/>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fontAlgn="base">
        <a:spcBef>
          <a:spcPct val="20000"/>
        </a:spcBef>
        <a:spcAft>
          <a:spcPct val="0"/>
        </a:spcAft>
        <a:buClr>
          <a:schemeClr val="accent2"/>
        </a:buClr>
        <a:buChar char="•"/>
        <a:defRPr sz="3200" b="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accent2"/>
        </a:buClr>
        <a:buFont typeface="Wingdings" pitchFamily="2" charset="2"/>
        <a:buChar char="§"/>
        <a:defRPr sz="2800" b="0">
          <a:solidFill>
            <a:schemeClr val="tx1"/>
          </a:solidFill>
          <a:latin typeface="Calibri" pitchFamily="34" charset="0"/>
          <a:cs typeface="Calibri" pitchFamily="34" charset="0"/>
        </a:defRPr>
      </a:lvl2pPr>
      <a:lvl3pPr marL="1143000" indent="-228600" algn="l" rtl="0" fontAlgn="base">
        <a:spcBef>
          <a:spcPct val="20000"/>
        </a:spcBef>
        <a:spcAft>
          <a:spcPct val="0"/>
        </a:spcAft>
        <a:buClr>
          <a:schemeClr val="accent2"/>
        </a:buClr>
        <a:buFont typeface="Wingdings" pitchFamily="2" charset="2"/>
        <a:buChar char="v"/>
        <a:defRPr sz="2400" b="0">
          <a:solidFill>
            <a:schemeClr val="tx1"/>
          </a:solidFill>
          <a:latin typeface="Calibri" pitchFamily="34" charset="0"/>
          <a:cs typeface="Calibri" pitchFamily="34" charset="0"/>
        </a:defRPr>
      </a:lvl3pPr>
      <a:lvl4pPr marL="1600200" indent="-228600" algn="l" rtl="0" fontAlgn="base">
        <a:spcBef>
          <a:spcPct val="20000"/>
        </a:spcBef>
        <a:spcAft>
          <a:spcPct val="0"/>
        </a:spcAft>
        <a:buClr>
          <a:schemeClr val="accent2"/>
        </a:buClr>
        <a:buChar char="•"/>
        <a:defRPr sz="2000" b="0">
          <a:solidFill>
            <a:schemeClr val="tx1"/>
          </a:solidFill>
          <a:latin typeface="Calibri" pitchFamily="34" charset="0"/>
          <a:cs typeface="Calibri" pitchFamily="34" charset="0"/>
        </a:defRPr>
      </a:lvl4pPr>
      <a:lvl5pPr marL="2057400" indent="-228600" algn="l" rtl="0" fontAlgn="base">
        <a:spcBef>
          <a:spcPct val="20000"/>
        </a:spcBef>
        <a:spcAft>
          <a:spcPct val="0"/>
        </a:spcAft>
        <a:buClr>
          <a:schemeClr val="accent2"/>
        </a:buClr>
        <a:buFont typeface="Wingdings" pitchFamily="2" charset="2"/>
        <a:buChar char="§"/>
        <a:defRPr sz="2000" b="0">
          <a:solidFill>
            <a:schemeClr val="tx1"/>
          </a:solidFill>
          <a:latin typeface="Calibri" pitchFamily="34" charset="0"/>
          <a:cs typeface="Calibri" pitchFamily="34" charset="0"/>
        </a:defRPr>
      </a:lvl5pPr>
      <a:lvl6pPr marL="25146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E6486-9AA4-4AD1-A328-74867EFA8E20}" type="datetimeFigureOut">
              <a:rPr lang="en-US" smtClean="0"/>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AB60A-3CD4-4A9A-BFC5-EA41CB8DFEAF}" type="slidenum">
              <a:rPr lang="en-US" smtClean="0"/>
              <a:pPr/>
              <a:t>‹#›</a:t>
            </a:fld>
            <a:endParaRPr lang="en-US"/>
          </a:p>
        </p:txBody>
      </p:sp>
    </p:spTree>
    <p:extLst>
      <p:ext uri="{BB962C8B-B14F-4D97-AF65-F5344CB8AC3E}">
        <p14:creationId xmlns:p14="http://schemas.microsoft.com/office/powerpoint/2010/main" val="2786558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70C0"/>
                </a:solidFill>
                <a:effectLst>
                  <a:outerShdw blurRad="38100" dist="38100" dir="2700000" algn="tl">
                    <a:srgbClr val="000000">
                      <a:alpha val="43137"/>
                    </a:srgbClr>
                  </a:outerShdw>
                </a:effectLst>
              </a:rPr>
              <a:t> Outlook for the Federal </a:t>
            </a:r>
            <a:r>
              <a:rPr lang="en-US" dirty="0">
                <a:solidFill>
                  <a:srgbClr val="0070C0"/>
                </a:solidFill>
                <a:effectLst>
                  <a:outerShdw blurRad="38100" dist="38100" dir="2700000" algn="tl">
                    <a:srgbClr val="000000">
                      <a:alpha val="43137"/>
                    </a:srgbClr>
                  </a:outerShdw>
                </a:effectLst>
              </a:rPr>
              <a:t>Highway </a:t>
            </a:r>
            <a:r>
              <a:rPr lang="en-US" dirty="0" smtClean="0">
                <a:solidFill>
                  <a:srgbClr val="0070C0"/>
                </a:solidFill>
                <a:effectLst>
                  <a:outerShdw blurRad="38100" dist="38100" dir="2700000" algn="tl">
                    <a:srgbClr val="000000">
                      <a:alpha val="43137"/>
                    </a:srgbClr>
                  </a:outerShdw>
                </a:effectLst>
              </a:rPr>
              <a:t>Trust Fund</a:t>
            </a:r>
            <a:endParaRPr lang="en-US" sz="5400"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66800" y="4114800"/>
            <a:ext cx="7010400" cy="1752600"/>
          </a:xfrm>
        </p:spPr>
        <p:txBody>
          <a:bodyPr/>
          <a:lstStyle/>
          <a:p>
            <a:r>
              <a:rPr lang="en-US" sz="2400" b="1" dirty="0" smtClean="0">
                <a:solidFill>
                  <a:srgbClr val="0070C0"/>
                </a:solidFill>
              </a:rPr>
              <a:t>Janet Oakley</a:t>
            </a:r>
            <a:endParaRPr lang="en-US" sz="2400" b="1" dirty="0">
              <a:solidFill>
                <a:srgbClr val="0070C0"/>
              </a:solidFill>
            </a:endParaRPr>
          </a:p>
          <a:p>
            <a:r>
              <a:rPr lang="en-US" sz="1600" i="1" dirty="0" smtClean="0">
                <a:solidFill>
                  <a:srgbClr val="0070C0"/>
                </a:solidFill>
              </a:rPr>
              <a:t>Director of Policy and Government Relations</a:t>
            </a:r>
            <a:endParaRPr lang="en-US" sz="1600" i="1" dirty="0">
              <a:solidFill>
                <a:srgbClr val="0070C0"/>
              </a:solidFill>
            </a:endParaRPr>
          </a:p>
          <a:p>
            <a:r>
              <a:rPr lang="en-US" sz="1600" dirty="0">
                <a:solidFill>
                  <a:srgbClr val="0070C0"/>
                </a:solidFill>
              </a:rPr>
              <a:t>American Association of State Highway and Transportation Officials (AASHTO)</a:t>
            </a:r>
          </a:p>
          <a:p>
            <a:endParaRPr lang="en-US" dirty="0"/>
          </a:p>
        </p:txBody>
      </p:sp>
      <p:pic>
        <p:nvPicPr>
          <p:cNvPr id="7" name="Picture 12"/>
          <p:cNvPicPr>
            <a:picLocks noChangeAspect="1" noChangeArrowheads="1"/>
          </p:cNvPicPr>
          <p:nvPr/>
        </p:nvPicPr>
        <p:blipFill>
          <a:blip r:embed="rId3" cstate="print"/>
          <a:srcRect l="7916" t="17667" r="61534" b="59811"/>
          <a:stretch>
            <a:fillRect/>
          </a:stretch>
        </p:blipFill>
        <p:spPr bwMode="auto">
          <a:xfrm>
            <a:off x="152400" y="152400"/>
            <a:ext cx="2971800" cy="1752600"/>
          </a:xfrm>
          <a:prstGeom prst="rect">
            <a:avLst/>
          </a:prstGeom>
          <a:noFill/>
          <a:ln w="9525">
            <a:noFill/>
            <a:miter lim="800000"/>
            <a:headEnd/>
            <a:tailEnd/>
          </a:ln>
          <a:effectLst/>
        </p:spPr>
      </p:pic>
      <p:sp>
        <p:nvSpPr>
          <p:cNvPr id="8" name="TextBox 7"/>
          <p:cNvSpPr txBox="1"/>
          <p:nvPr/>
        </p:nvSpPr>
        <p:spPr>
          <a:xfrm>
            <a:off x="3352800" y="152400"/>
            <a:ext cx="5638800" cy="1169551"/>
          </a:xfrm>
          <a:prstGeom prst="rect">
            <a:avLst/>
          </a:prstGeom>
          <a:noFill/>
        </p:spPr>
        <p:txBody>
          <a:bodyPr wrap="square" rtlCol="0">
            <a:spAutoFit/>
          </a:bodyPr>
          <a:lstStyle/>
          <a:p>
            <a:pPr algn="r"/>
            <a:r>
              <a:rPr lang="en-US" sz="1400" b="1" i="1" spc="200" dirty="0" smtClean="0">
                <a:solidFill>
                  <a:srgbClr val="0070C0"/>
                </a:solidFill>
                <a:latin typeface="Calibri" pitchFamily="34" charset="0"/>
                <a:cs typeface="Calibri" pitchFamily="34" charset="0"/>
              </a:rPr>
              <a:t>NATIONAL COUNCIL OF COUNTY ASSOCIATION EXECUTI</a:t>
            </a:r>
            <a:r>
              <a:rPr lang="en-US" sz="1400" b="1" spc="200" dirty="0" smtClean="0">
                <a:solidFill>
                  <a:srgbClr val="0070C0"/>
                </a:solidFill>
                <a:latin typeface="Calibri" pitchFamily="34" charset="0"/>
                <a:cs typeface="Calibri" pitchFamily="34" charset="0"/>
              </a:rPr>
              <a:t>VES</a:t>
            </a:r>
          </a:p>
          <a:p>
            <a:pPr algn="r"/>
            <a:r>
              <a:rPr lang="en-US" sz="1400" b="1" spc="200" dirty="0" smtClean="0">
                <a:solidFill>
                  <a:srgbClr val="0070C0"/>
                </a:solidFill>
                <a:latin typeface="Calibri" pitchFamily="34" charset="0"/>
                <a:cs typeface="Calibri" pitchFamily="34" charset="0"/>
              </a:rPr>
              <a:t>PRESIDENTS &amp; EXECUTIVE DIRECTORS MEETING</a:t>
            </a:r>
          </a:p>
          <a:p>
            <a:pPr algn="r"/>
            <a:r>
              <a:rPr lang="en-US" sz="1400" b="1" spc="200" dirty="0" smtClean="0">
                <a:solidFill>
                  <a:srgbClr val="0070C0"/>
                </a:solidFill>
                <a:latin typeface="Calibri" pitchFamily="34" charset="0"/>
                <a:cs typeface="Calibri" pitchFamily="34" charset="0"/>
              </a:rPr>
              <a:t>WASHINGTON, DC</a:t>
            </a:r>
          </a:p>
          <a:p>
            <a:pPr algn="r"/>
            <a:r>
              <a:rPr lang="en-US" sz="1400" b="1" spc="200" dirty="0" smtClean="0">
                <a:solidFill>
                  <a:srgbClr val="0070C0"/>
                </a:solidFill>
                <a:latin typeface="Calibri" pitchFamily="34" charset="0"/>
                <a:cs typeface="Calibri" pitchFamily="34" charset="0"/>
              </a:rPr>
              <a:t>JANUARY 9, 2014</a:t>
            </a:r>
            <a:endParaRPr lang="en-US" sz="1400" b="1" spc="200" dirty="0">
              <a:solidFill>
                <a:srgbClr val="0070C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0"/>
          <a:stretch/>
        </p:blipFill>
        <p:spPr bwMode="auto">
          <a:xfrm>
            <a:off x="533400" y="762001"/>
            <a:ext cx="811734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77273" y="10212"/>
            <a:ext cx="8229600" cy="825631"/>
          </a:xfrm>
        </p:spPr>
        <p:txBody>
          <a:bodyPr/>
          <a:lstStyle/>
          <a:p>
            <a:pPr algn="l"/>
            <a:r>
              <a:rPr lang="en-US" sz="4000" b="1" dirty="0" smtClean="0">
                <a:solidFill>
                  <a:srgbClr val="0070C0"/>
                </a:solidFill>
                <a:effectLst>
                  <a:outerShdw blurRad="38100" dist="38100" dir="2700000" algn="tl">
                    <a:srgbClr val="000000">
                      <a:alpha val="43137"/>
                    </a:srgbClr>
                  </a:outerShdw>
                </a:effectLst>
              </a:rPr>
              <a:t>Technically </a:t>
            </a:r>
            <a:r>
              <a:rPr lang="en-US" sz="4000" b="1" dirty="0">
                <a:solidFill>
                  <a:srgbClr val="0070C0"/>
                </a:solidFill>
                <a:effectLst>
                  <a:outerShdw blurRad="38100" dist="38100" dir="2700000" algn="tl">
                    <a:srgbClr val="000000">
                      <a:alpha val="43137"/>
                    </a:srgbClr>
                  </a:outerShdw>
                </a:effectLst>
              </a:rPr>
              <a:t>feasible revenue </a:t>
            </a:r>
            <a:r>
              <a:rPr lang="en-US" sz="4000" b="1" dirty="0" smtClean="0">
                <a:solidFill>
                  <a:srgbClr val="0070C0"/>
                </a:solidFill>
                <a:effectLst>
                  <a:outerShdw blurRad="38100" dist="38100" dir="2700000" algn="tl">
                    <a:srgbClr val="000000">
                      <a:alpha val="43137"/>
                    </a:srgbClr>
                  </a:outerShdw>
                </a:effectLst>
              </a:rPr>
              <a:t>options</a:t>
            </a:r>
            <a:endParaRPr lang="en-US" sz="4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05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6596390"/>
            <a:ext cx="4572000" cy="261610"/>
          </a:xfrm>
          <a:prstGeom prst="rect">
            <a:avLst/>
          </a:prstGeom>
        </p:spPr>
        <p:txBody>
          <a:bodyPr wrap="square">
            <a:spAutoFit/>
          </a:bodyPr>
          <a:lstStyle/>
          <a:p>
            <a:pPr>
              <a:defRPr/>
            </a:pPr>
            <a:r>
              <a:rPr lang="en-US" sz="1100" dirty="0" smtClean="0">
                <a:latin typeface="+mn-lt"/>
              </a:rPr>
              <a:t>Source: American Road and Transportation Builders Association</a:t>
            </a:r>
            <a:endParaRPr lang="en-US" sz="1100" dirty="0">
              <a:latin typeface="+mn-lt"/>
            </a:endParaRPr>
          </a:p>
        </p:txBody>
      </p:sp>
      <p:sp>
        <p:nvSpPr>
          <p:cNvPr id="8" name="Title 1"/>
          <p:cNvSpPr txBox="1">
            <a:spLocks/>
          </p:cNvSpPr>
          <p:nvPr/>
        </p:nvSpPr>
        <p:spPr bwMode="auto">
          <a:xfrm>
            <a:off x="228600" y="152400"/>
            <a:ext cx="8686800" cy="1143000"/>
          </a:xfrm>
          <a:prstGeom prst="rect">
            <a:avLst/>
          </a:prstGeom>
          <a:noFill/>
          <a:ln w="50800">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rgbClr val="7030A0"/>
                </a:solidFill>
                <a:latin typeface="Calibri" pitchFamily="34" charset="0"/>
                <a:ea typeface="+mj-ea"/>
                <a:cs typeface="Calibri" pitchFamily="34" charset="0"/>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3600" dirty="0" smtClean="0">
                <a:solidFill>
                  <a:srgbClr val="0070C0"/>
                </a:solidFill>
                <a:effectLst>
                  <a:outerShdw blurRad="38100" dist="38100" dir="2700000" algn="tl">
                    <a:srgbClr val="000000">
                      <a:alpha val="43137"/>
                    </a:srgbClr>
                  </a:outerShdw>
                </a:effectLst>
              </a:rPr>
              <a:t>Illustratively, shoring up HTF would not present an unreasonable burden.</a:t>
            </a:r>
            <a:endParaRPr lang="en-US" sz="3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800600"/>
          </a:xfrm>
        </p:spPr>
        <p:txBody>
          <a:bodyPr/>
          <a:lstStyle/>
          <a:p>
            <a:r>
              <a:rPr lang="en-US" sz="2800" dirty="0" smtClean="0"/>
              <a:t>Average household pays $46 in federal and state gas tax per month. This is less than per monthly cost of:</a:t>
            </a:r>
          </a:p>
          <a:p>
            <a:pPr lvl="1"/>
            <a:r>
              <a:rPr lang="en-US" sz="2400" dirty="0" smtClean="0"/>
              <a:t>Electricity and gas: $160</a:t>
            </a:r>
          </a:p>
          <a:p>
            <a:pPr lvl="1"/>
            <a:r>
              <a:rPr lang="en-US" sz="2400" dirty="0" smtClean="0"/>
              <a:t>Cell phone: $161</a:t>
            </a:r>
          </a:p>
          <a:p>
            <a:pPr lvl="1"/>
            <a:r>
              <a:rPr lang="en-US" sz="2400" dirty="0" smtClean="0"/>
              <a:t>Cable and internet access: $124</a:t>
            </a:r>
          </a:p>
          <a:p>
            <a:r>
              <a:rPr lang="en-US" sz="2800" dirty="0" smtClean="0"/>
              <a:t>For example, a 10-cent </a:t>
            </a:r>
            <a:r>
              <a:rPr lang="en-US" sz="2800" dirty="0"/>
              <a:t>increase in the federal gas tax </a:t>
            </a:r>
            <a:r>
              <a:rPr lang="en-US" sz="2800" dirty="0" smtClean="0"/>
              <a:t>translates </a:t>
            </a:r>
            <a:r>
              <a:rPr lang="en-US" sz="2800" dirty="0"/>
              <a:t>to $1.15 more </a:t>
            </a:r>
            <a:r>
              <a:rPr lang="en-US" sz="2800" dirty="0" smtClean="0"/>
              <a:t>for the average driver per week—an action that would fix the </a:t>
            </a:r>
            <a:r>
              <a:rPr lang="en-US" sz="2800" dirty="0"/>
              <a:t>Highway Trust </a:t>
            </a:r>
            <a:r>
              <a:rPr lang="en-US" sz="2800" dirty="0" smtClean="0"/>
              <a:t>Fund shortfall</a:t>
            </a:r>
            <a:endParaRPr lang="en-US" sz="2400" dirty="0"/>
          </a:p>
          <a:p>
            <a:endParaRPr lang="en-US" dirty="0"/>
          </a:p>
        </p:txBody>
      </p:sp>
    </p:spTree>
    <p:extLst>
      <p:ext uri="{BB962C8B-B14F-4D97-AF65-F5344CB8AC3E}">
        <p14:creationId xmlns:p14="http://schemas.microsoft.com/office/powerpoint/2010/main" val="4733485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01" t="26236" r="37729" b="37713"/>
          <a:stretch/>
        </p:blipFill>
        <p:spPr bwMode="auto">
          <a:xfrm>
            <a:off x="533401" y="1295400"/>
            <a:ext cx="4038600" cy="230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30" t="35469" r="38726" b="20214"/>
          <a:stretch/>
        </p:blipFill>
        <p:spPr bwMode="auto">
          <a:xfrm>
            <a:off x="5029200" y="2133600"/>
            <a:ext cx="3483685" cy="252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228600" y="152400"/>
            <a:ext cx="8686800" cy="1219200"/>
          </a:xfrm>
          <a:prstGeom prst="rect">
            <a:avLst/>
          </a:prstGeom>
          <a:noFill/>
          <a:ln w="50800">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rgbClr val="7030A0"/>
                </a:solidFill>
                <a:latin typeface="Calibri" pitchFamily="34" charset="0"/>
                <a:ea typeface="+mj-ea"/>
                <a:cs typeface="Calibri" pitchFamily="34" charset="0"/>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3500" dirty="0" smtClean="0">
                <a:solidFill>
                  <a:srgbClr val="0070C0"/>
                </a:solidFill>
                <a:effectLst>
                  <a:outerShdw blurRad="38100" dist="38100" dir="2700000" algn="tl">
                    <a:srgbClr val="000000">
                      <a:alpha val="43137"/>
                    </a:srgbClr>
                  </a:outerShdw>
                </a:effectLst>
              </a:rPr>
              <a:t>State and Local Governments are Addressing the Transportation Revenue Challenge</a:t>
            </a:r>
          </a:p>
        </p:txBody>
      </p:sp>
      <p:sp>
        <p:nvSpPr>
          <p:cNvPr id="9" name="TextBox 8"/>
          <p:cNvSpPr txBox="1"/>
          <p:nvPr/>
        </p:nvSpPr>
        <p:spPr>
          <a:xfrm>
            <a:off x="4953000" y="1524000"/>
            <a:ext cx="3429000" cy="523220"/>
          </a:xfrm>
          <a:prstGeom prst="rect">
            <a:avLst/>
          </a:prstGeom>
          <a:noFill/>
          <a:ln>
            <a:solidFill>
              <a:schemeClr val="tx1"/>
            </a:solidFill>
          </a:ln>
        </p:spPr>
        <p:txBody>
          <a:bodyPr wrap="square" rtlCol="0">
            <a:spAutoFit/>
          </a:bodyPr>
          <a:lstStyle/>
          <a:p>
            <a:r>
              <a:rPr lang="en-US" sz="1400" dirty="0" smtClean="0">
                <a:latin typeface="Arial Black" pitchFamily="34" charset="0"/>
              </a:rPr>
              <a:t>Governor Mead signs Wyoming fuel tax increase into law</a:t>
            </a:r>
            <a:endParaRPr lang="en-US" sz="1400" dirty="0">
              <a:latin typeface="Arial Black" pitchFamily="34" charset="0"/>
            </a:endParaRPr>
          </a:p>
        </p:txBody>
      </p:sp>
      <p:pic>
        <p:nvPicPr>
          <p:cNvPr id="10" name="Picture 9" descr="Gov Corbett 2.jpg"/>
          <p:cNvPicPr>
            <a:picLocks noChangeAspect="1"/>
          </p:cNvPicPr>
          <p:nvPr/>
        </p:nvPicPr>
        <p:blipFill>
          <a:blip r:embed="rId5" cstate="print"/>
          <a:stretch>
            <a:fillRect/>
          </a:stretch>
        </p:blipFill>
        <p:spPr>
          <a:xfrm>
            <a:off x="304800" y="3657600"/>
            <a:ext cx="2946400" cy="1953178"/>
          </a:xfrm>
          <a:prstGeom prst="rect">
            <a:avLst/>
          </a:prstGeom>
        </p:spPr>
      </p:pic>
      <p:sp>
        <p:nvSpPr>
          <p:cNvPr id="12" name="TextBox 11"/>
          <p:cNvSpPr txBox="1"/>
          <p:nvPr/>
        </p:nvSpPr>
        <p:spPr>
          <a:xfrm>
            <a:off x="3352800" y="4953000"/>
            <a:ext cx="4419600" cy="523220"/>
          </a:xfrm>
          <a:prstGeom prst="rect">
            <a:avLst/>
          </a:prstGeom>
          <a:noFill/>
        </p:spPr>
        <p:txBody>
          <a:bodyPr wrap="square" rtlCol="0">
            <a:spAutoFit/>
          </a:bodyPr>
          <a:lstStyle/>
          <a:p>
            <a:r>
              <a:rPr lang="en-US" sz="1400" dirty="0" smtClean="0">
                <a:latin typeface="Arial Black" pitchFamily="34" charset="0"/>
              </a:rPr>
              <a:t>Governor Corbett signs $2.3 billion Pennsylvania transportation bill</a:t>
            </a:r>
            <a:endParaRPr lang="en-US" sz="1400" dirty="0">
              <a:latin typeface="Arial Black" pitchFamily="34" charset="0"/>
            </a:endParaRPr>
          </a:p>
        </p:txBody>
      </p:sp>
    </p:spTree>
    <p:extLst>
      <p:ext uri="{BB962C8B-B14F-4D97-AF65-F5344CB8AC3E}">
        <p14:creationId xmlns:p14="http://schemas.microsoft.com/office/powerpoint/2010/main" val="429611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2057400"/>
            <a:ext cx="8610600" cy="4495800"/>
          </a:xfrm>
        </p:spPr>
        <p:style>
          <a:lnRef idx="2">
            <a:schemeClr val="accent2"/>
          </a:lnRef>
          <a:fillRef idx="1">
            <a:schemeClr val="lt1"/>
          </a:fillRef>
          <a:effectRef idx="0">
            <a:schemeClr val="accent2"/>
          </a:effectRef>
          <a:fontRef idx="minor">
            <a:schemeClr val="dk1"/>
          </a:fontRef>
        </p:style>
        <p:txBody>
          <a:bodyPr/>
          <a:lstStyle/>
          <a:p>
            <a:r>
              <a:rPr lang="en-US" sz="2400" b="1" dirty="0" smtClean="0"/>
              <a:t>Raising fuel taxes</a:t>
            </a:r>
            <a:r>
              <a:rPr lang="en-US" sz="2400" dirty="0" smtClean="0"/>
              <a:t>: California, Maryland, Massachusetts, Vermont, Wyoming</a:t>
            </a:r>
          </a:p>
          <a:p>
            <a:r>
              <a:rPr lang="en-US" sz="2400" b="1" dirty="0" smtClean="0"/>
              <a:t>Directing gas tax proceeds or oil and gas revenues to transportation uses</a:t>
            </a:r>
            <a:r>
              <a:rPr lang="en-US" sz="2400" dirty="0" smtClean="0"/>
              <a:t>: Texas</a:t>
            </a:r>
          </a:p>
          <a:p>
            <a:r>
              <a:rPr lang="en-US" sz="2400" b="1" dirty="0" smtClean="0"/>
              <a:t>Reducing gas tax, but increasing other taxes for a net increase for transportation</a:t>
            </a:r>
            <a:r>
              <a:rPr lang="en-US" sz="2400" dirty="0" smtClean="0"/>
              <a:t>: Pennsylvania, Virginia</a:t>
            </a:r>
          </a:p>
          <a:p>
            <a:r>
              <a:rPr lang="en-US" sz="2400" b="1" dirty="0" smtClean="0"/>
              <a:t>State sales tax toward transportation</a:t>
            </a:r>
            <a:r>
              <a:rPr lang="en-US" sz="2400" dirty="0" smtClean="0"/>
              <a:t>: Arkansas, Virginia</a:t>
            </a:r>
          </a:p>
          <a:p>
            <a:r>
              <a:rPr lang="en-US" sz="2400" b="1" dirty="0" smtClean="0"/>
              <a:t>Sales taxes on fuel, or other variable taxes/fees: </a:t>
            </a:r>
            <a:r>
              <a:rPr lang="en-US" sz="2400" dirty="0" smtClean="0"/>
              <a:t>District of Columbia, Maryland, Massachusetts, Pennsylvania, Virginia, Vermont</a:t>
            </a:r>
          </a:p>
          <a:p>
            <a:r>
              <a:rPr lang="en-US" sz="2400" b="1" dirty="0" smtClean="0"/>
              <a:t>Vehicle registration fees</a:t>
            </a:r>
            <a:r>
              <a:rPr lang="en-US" sz="2400" dirty="0" smtClean="0"/>
              <a:t>: Pennsylvania, Virginia, </a:t>
            </a:r>
          </a:p>
          <a:p>
            <a:pPr marL="236538" indent="-236538" eaLnBrk="1" hangingPunct="1">
              <a:lnSpc>
                <a:spcPct val="90000"/>
              </a:lnSpc>
              <a:buFont typeface="Wingdings 3" pitchFamily="18" charset="2"/>
              <a:buNone/>
              <a:defRPr/>
            </a:pPr>
            <a:endParaRPr lang="en-US" sz="600" dirty="0" smtClean="0"/>
          </a:p>
        </p:txBody>
      </p:sp>
      <p:sp>
        <p:nvSpPr>
          <p:cNvPr id="5" name="Title 1"/>
          <p:cNvSpPr txBox="1">
            <a:spLocks/>
          </p:cNvSpPr>
          <p:nvPr/>
        </p:nvSpPr>
        <p:spPr bwMode="auto">
          <a:xfrm>
            <a:off x="152400" y="685800"/>
            <a:ext cx="8686800" cy="1295400"/>
          </a:xfrm>
          <a:prstGeom prst="rect">
            <a:avLst/>
          </a:prstGeom>
          <a:noFill/>
          <a:ln w="50800">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rgbClr val="7030A0"/>
                </a:solidFill>
                <a:latin typeface="Calibri" pitchFamily="34" charset="0"/>
                <a:ea typeface="+mj-ea"/>
                <a:cs typeface="Calibri" pitchFamily="34" charset="0"/>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3600" dirty="0" smtClean="0">
                <a:solidFill>
                  <a:srgbClr val="0070C0"/>
                </a:solidFill>
                <a:effectLst>
                  <a:outerShdw blurRad="38100" dist="38100" dir="2700000" algn="tl">
                    <a:srgbClr val="000000">
                      <a:alpha val="43137"/>
                    </a:srgbClr>
                  </a:outerShdw>
                </a:effectLst>
              </a:rPr>
              <a:t>2013 State Transportation Revenue Measures </a:t>
            </a:r>
          </a:p>
          <a:p>
            <a:r>
              <a:rPr lang="en-US" sz="2400" i="1" dirty="0" smtClean="0">
                <a:solidFill>
                  <a:srgbClr val="0070C0"/>
                </a:solidFill>
              </a:rPr>
              <a:t>In 2013 State of the State Messages 32 of 50 Governors focused on the need for transportation infrastructure investment</a:t>
            </a:r>
          </a:p>
          <a:p>
            <a:endParaRPr lang="en-US" sz="3600" dirty="0" smtClean="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07914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228600"/>
            <a:ext cx="8229600" cy="1143000"/>
          </a:xfrm>
        </p:spPr>
        <p:txBody>
          <a:bodyPr/>
          <a:lstStyle/>
          <a:p>
            <a:r>
              <a:rPr lang="en-US" sz="3600" dirty="0" smtClean="0">
                <a:solidFill>
                  <a:srgbClr val="0070C0"/>
                </a:solidFill>
                <a:effectLst>
                  <a:outerShdw blurRad="38100" dist="38100" dir="2700000" algn="tl">
                    <a:srgbClr val="000000">
                      <a:alpha val="43137"/>
                    </a:srgbClr>
                  </a:outerShdw>
                </a:effectLst>
              </a:rPr>
              <a:t>2013 State Transportation Revenue Measures </a:t>
            </a:r>
            <a:endParaRPr lang="en-US" dirty="0"/>
          </a:p>
        </p:txBody>
      </p:sp>
      <p:sp>
        <p:nvSpPr>
          <p:cNvPr id="39938" name="Content Placeholder 2"/>
          <p:cNvSpPr>
            <a:spLocks noGrp="1"/>
          </p:cNvSpPr>
          <p:nvPr>
            <p:ph idx="1"/>
          </p:nvPr>
        </p:nvSpPr>
        <p:spPr>
          <a:xfrm>
            <a:off x="457200" y="1600200"/>
            <a:ext cx="8229600" cy="4419600"/>
          </a:xfrm>
        </p:spPr>
        <p:txBody>
          <a:bodyPr/>
          <a:lstStyle/>
          <a:p>
            <a:r>
              <a:rPr lang="en-US" sz="2800" b="1" dirty="0" smtClean="0"/>
              <a:t>Vehicle Miles Traveled (VMT) Fee: </a:t>
            </a:r>
            <a:r>
              <a:rPr lang="en-US" sz="2800" dirty="0"/>
              <a:t>Oregon</a:t>
            </a:r>
          </a:p>
          <a:p>
            <a:r>
              <a:rPr lang="en-US" sz="2800" b="1" dirty="0"/>
              <a:t>Framework to study a VMT fee:</a:t>
            </a:r>
            <a:r>
              <a:rPr lang="en-US" sz="2800" dirty="0"/>
              <a:t> </a:t>
            </a:r>
            <a:r>
              <a:rPr lang="en-US" sz="2800" dirty="0" smtClean="0"/>
              <a:t>Washington</a:t>
            </a:r>
          </a:p>
          <a:p>
            <a:r>
              <a:rPr lang="en-US" sz="2800" b="1" dirty="0" smtClean="0"/>
              <a:t>Special </a:t>
            </a:r>
            <a:r>
              <a:rPr lang="en-US" sz="2800" b="1" dirty="0"/>
              <a:t>fees or taxes for electric or alternative fuel vehicles</a:t>
            </a:r>
            <a:r>
              <a:rPr lang="en-US" sz="2800" dirty="0"/>
              <a:t>: </a:t>
            </a:r>
            <a:r>
              <a:rPr lang="en-US" sz="2800" dirty="0" smtClean="0"/>
              <a:t>Virginia, Washington, Indiana, North Carolina, West Virginia</a:t>
            </a:r>
          </a:p>
          <a:p>
            <a:r>
              <a:rPr lang="en-US" sz="2800" b="1" dirty="0" smtClean="0"/>
              <a:t>2013 State and Local Transportation Funding Ballot Measures </a:t>
            </a:r>
            <a:r>
              <a:rPr lang="en-US" sz="2800" dirty="0" smtClean="0"/>
              <a:t>– 25 0f 29 measures approved [86%] with a total value of $716 million </a:t>
            </a:r>
            <a:endParaRPr lang="en-US" sz="2800" dirty="0"/>
          </a:p>
        </p:txBody>
      </p:sp>
      <p:sp>
        <p:nvSpPr>
          <p:cNvPr id="5" name="Rectangle 4"/>
          <p:cNvSpPr/>
          <p:nvPr/>
        </p:nvSpPr>
        <p:spPr>
          <a:xfrm>
            <a:off x="228600" y="6596390"/>
            <a:ext cx="4572000" cy="261610"/>
          </a:xfrm>
          <a:prstGeom prst="rect">
            <a:avLst/>
          </a:prstGeom>
        </p:spPr>
        <p:txBody>
          <a:bodyPr wrap="square">
            <a:spAutoFit/>
          </a:bodyPr>
          <a:lstStyle/>
          <a:p>
            <a:pPr>
              <a:defRPr/>
            </a:pPr>
            <a:r>
              <a:rPr lang="en-US" sz="1100" dirty="0" smtClean="0">
                <a:latin typeface="+mn-lt"/>
              </a:rPr>
              <a:t>Source: National Conference of State Legislatures.</a:t>
            </a:r>
            <a:endParaRPr lang="en-US" sz="1100" dirty="0">
              <a:latin typeface="+mn-lt"/>
            </a:endParaRPr>
          </a:p>
        </p:txBody>
      </p:sp>
      <p:sp>
        <p:nvSpPr>
          <p:cNvPr id="7" name="Title 1"/>
          <p:cNvSpPr txBox="1">
            <a:spLocks/>
          </p:cNvSpPr>
          <p:nvPr/>
        </p:nvSpPr>
        <p:spPr bwMode="auto">
          <a:xfrm>
            <a:off x="228600" y="152400"/>
            <a:ext cx="8686800" cy="1295400"/>
          </a:xfrm>
          <a:prstGeom prst="rect">
            <a:avLst/>
          </a:prstGeom>
          <a:noFill/>
          <a:ln w="50800">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rgbClr val="7030A0"/>
                </a:solidFill>
                <a:latin typeface="Calibri" pitchFamily="34" charset="0"/>
                <a:ea typeface="+mj-ea"/>
                <a:cs typeface="Calibri" pitchFamily="34" charset="0"/>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endParaRPr lang="en-US" sz="2800" b="0" dirty="0"/>
          </a:p>
        </p:txBody>
      </p:sp>
    </p:spTree>
    <p:extLst>
      <p:ext uri="{BB962C8B-B14F-4D97-AF65-F5344CB8AC3E}">
        <p14:creationId xmlns:p14="http://schemas.microsoft.com/office/powerpoint/2010/main" val="15265446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191000"/>
          </a:xfrm>
        </p:spPr>
        <p:txBody>
          <a:bodyPr/>
          <a:lstStyle/>
          <a:p>
            <a:r>
              <a:rPr lang="en-US" sz="3400" dirty="0" smtClean="0"/>
              <a:t>Needs are reasonable and relatable to the public</a:t>
            </a:r>
            <a:endParaRPr lang="en-US" sz="3400" dirty="0"/>
          </a:p>
          <a:p>
            <a:r>
              <a:rPr lang="en-US" sz="3400" dirty="0" smtClean="0"/>
              <a:t>Potential benefits of investment are clear</a:t>
            </a:r>
          </a:p>
          <a:p>
            <a:r>
              <a:rPr lang="en-US" sz="3400" dirty="0" smtClean="0"/>
              <a:t>Political leadership from the executive branch</a:t>
            </a:r>
          </a:p>
          <a:p>
            <a:r>
              <a:rPr lang="en-US" sz="3400" dirty="0" smtClean="0"/>
              <a:t>Broad coalition of supporters beyond self-interested groups</a:t>
            </a:r>
          </a:p>
        </p:txBody>
      </p:sp>
      <p:sp>
        <p:nvSpPr>
          <p:cNvPr id="5" name="Title 1"/>
          <p:cNvSpPr txBox="1">
            <a:spLocks/>
          </p:cNvSpPr>
          <p:nvPr/>
        </p:nvSpPr>
        <p:spPr bwMode="auto">
          <a:xfrm>
            <a:off x="228600" y="152400"/>
            <a:ext cx="8686800" cy="1066800"/>
          </a:xfrm>
          <a:prstGeom prst="rect">
            <a:avLst/>
          </a:prstGeom>
          <a:noFill/>
          <a:ln w="50800">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rgbClr val="7030A0"/>
                </a:solidFill>
                <a:latin typeface="Calibri" pitchFamily="34" charset="0"/>
                <a:ea typeface="+mj-ea"/>
                <a:cs typeface="Calibri" pitchFamily="34" charset="0"/>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dirty="0" smtClean="0">
                <a:solidFill>
                  <a:srgbClr val="0070C0"/>
                </a:solidFill>
                <a:effectLst>
                  <a:outerShdw blurRad="38100" dist="38100" dir="2700000" algn="tl">
                    <a:srgbClr val="000000">
                      <a:alpha val="43137"/>
                    </a:srgbClr>
                  </a:outerShdw>
                </a:effectLst>
              </a:rPr>
              <a:t>Some common themes behind state success stories</a:t>
            </a:r>
            <a:endParaRPr lang="en-US" sz="4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782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noAutofit/>
          </a:bodyPr>
          <a:lstStyle/>
          <a:p>
            <a:r>
              <a:rPr lang="en-US" sz="3600" dirty="0" smtClean="0">
                <a:solidFill>
                  <a:srgbClr val="0070C0"/>
                </a:solidFill>
                <a:effectLst>
                  <a:outerShdw blurRad="38100" dist="38100" dir="2700000" algn="tl">
                    <a:srgbClr val="000000">
                      <a:alpha val="43137"/>
                    </a:srgbClr>
                  </a:outerShdw>
                </a:effectLst>
              </a:rPr>
              <a:t>Looking Ahead </a:t>
            </a:r>
            <a:br>
              <a:rPr lang="en-US" sz="3600" dirty="0" smtClean="0">
                <a:solidFill>
                  <a:srgbClr val="0070C0"/>
                </a:solidFill>
                <a:effectLst>
                  <a:outerShdw blurRad="38100" dist="38100" dir="2700000" algn="tl">
                    <a:srgbClr val="000000">
                      <a:alpha val="43137"/>
                    </a:srgbClr>
                  </a:outerShdw>
                </a:effectLst>
              </a:rPr>
            </a:br>
            <a:r>
              <a:rPr lang="en-US" sz="3600" dirty="0" smtClean="0">
                <a:solidFill>
                  <a:srgbClr val="0070C0"/>
                </a:solidFill>
                <a:effectLst>
                  <a:outerShdw blurRad="38100" dist="38100" dir="2700000" algn="tl">
                    <a:srgbClr val="000000">
                      <a:alpha val="43137"/>
                    </a:srgbClr>
                  </a:outerShdw>
                </a:effectLst>
              </a:rPr>
              <a:t>Key Near Term Milestones</a:t>
            </a:r>
            <a:endParaRPr lang="en-US" sz="3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191000"/>
          </a:xfrm>
        </p:spPr>
        <p:txBody>
          <a:bodyPr/>
          <a:lstStyle/>
          <a:p>
            <a:r>
              <a:rPr lang="en-US" sz="2200" b="1" dirty="0" smtClean="0"/>
              <a:t>Early 2014</a:t>
            </a:r>
            <a:r>
              <a:rPr lang="en-US" sz="2200" dirty="0" smtClean="0"/>
              <a:t>: Continued implementation of MAP-21; Reauthorization discussions to continue, including potential development of legislation</a:t>
            </a:r>
          </a:p>
          <a:p>
            <a:r>
              <a:rPr lang="en-US" sz="2200" b="1" dirty="0" smtClean="0"/>
              <a:t>January 15</a:t>
            </a:r>
            <a:r>
              <a:rPr lang="en-US" sz="2200" dirty="0" smtClean="0"/>
              <a:t>: Current Continuing Resolution expires</a:t>
            </a:r>
          </a:p>
          <a:p>
            <a:r>
              <a:rPr lang="en-US" sz="2200" b="1" dirty="0" smtClean="0"/>
              <a:t>Early February </a:t>
            </a:r>
            <a:r>
              <a:rPr lang="en-US" sz="2200" b="1" dirty="0"/>
              <a:t>2014</a:t>
            </a:r>
            <a:r>
              <a:rPr lang="en-US" sz="2200" dirty="0"/>
              <a:t>: President’s budget proposal for FY 2015</a:t>
            </a:r>
          </a:p>
          <a:p>
            <a:r>
              <a:rPr lang="en-US" sz="2200" b="1" dirty="0" smtClean="0"/>
              <a:t>February 7</a:t>
            </a:r>
            <a:r>
              <a:rPr lang="en-US" sz="2200" dirty="0" smtClean="0"/>
              <a:t>: Debt ceiling suspension is lifted</a:t>
            </a:r>
          </a:p>
          <a:p>
            <a:r>
              <a:rPr lang="en-US" sz="2200" b="1" dirty="0" smtClean="0"/>
              <a:t>April 2014</a:t>
            </a:r>
            <a:r>
              <a:rPr lang="en-US" sz="2200" dirty="0" smtClean="0"/>
              <a:t>: FY 2015 budget resolution is developed</a:t>
            </a:r>
            <a:endParaRPr lang="en-US" sz="2200" b="1" dirty="0" smtClean="0"/>
          </a:p>
          <a:p>
            <a:r>
              <a:rPr lang="en-US" sz="2200" b="1" dirty="0" smtClean="0"/>
              <a:t>Sep </a:t>
            </a:r>
            <a:r>
              <a:rPr lang="en-US" sz="2200" b="1" dirty="0"/>
              <a:t>30, 2014</a:t>
            </a:r>
            <a:r>
              <a:rPr lang="en-US" sz="2200" dirty="0"/>
              <a:t>: Expiration of MAP-21</a:t>
            </a:r>
          </a:p>
          <a:p>
            <a:r>
              <a:rPr lang="en-US" sz="2200" b="1" dirty="0"/>
              <a:t>Oct 1, 2014</a:t>
            </a:r>
            <a:r>
              <a:rPr lang="en-US" sz="2200" dirty="0"/>
              <a:t>: New authorization or extension of MAP-21 </a:t>
            </a:r>
          </a:p>
          <a:p>
            <a:r>
              <a:rPr lang="en-US" sz="2200" b="1" dirty="0" smtClean="0"/>
              <a:t>Summer 2014 to Spring </a:t>
            </a:r>
            <a:r>
              <a:rPr lang="en-US" sz="2200" b="1" dirty="0"/>
              <a:t>2015</a:t>
            </a:r>
            <a:r>
              <a:rPr lang="en-US" sz="2200" dirty="0"/>
              <a:t>: Highway Trust Fund shortfall reached if no new revenues </a:t>
            </a:r>
            <a:r>
              <a:rPr lang="en-US" sz="2200" dirty="0" smtClean="0"/>
              <a:t>found</a:t>
            </a:r>
            <a:endParaRPr lang="en-US" sz="2200" dirty="0"/>
          </a:p>
        </p:txBody>
      </p:sp>
    </p:spTree>
    <p:extLst>
      <p:ext uri="{BB962C8B-B14F-4D97-AF65-F5344CB8AC3E}">
        <p14:creationId xmlns:p14="http://schemas.microsoft.com/office/powerpoint/2010/main" val="208372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a:solidFill>
                  <a:srgbClr val="0070C0"/>
                </a:solidFill>
                <a:effectLst>
                  <a:outerShdw blurRad="38100" dist="38100" dir="2700000" algn="tl">
                    <a:srgbClr val="000000">
                      <a:alpha val="43137"/>
                    </a:srgbClr>
                  </a:outerShdw>
                </a:effectLst>
              </a:rPr>
              <a:t>Surface transportation has</a:t>
            </a:r>
            <a:br>
              <a:rPr lang="en-US" dirty="0">
                <a:solidFill>
                  <a:srgbClr val="0070C0"/>
                </a:solidFill>
                <a:effectLst>
                  <a:outerShdw blurRad="38100" dist="38100" dir="2700000" algn="tl">
                    <a:srgbClr val="000000">
                      <a:alpha val="43137"/>
                    </a:srgbClr>
                  </a:outerShdw>
                </a:effectLst>
              </a:rPr>
            </a:br>
            <a:r>
              <a:rPr lang="en-US" dirty="0">
                <a:solidFill>
                  <a:srgbClr val="0070C0"/>
                </a:solidFill>
                <a:effectLst>
                  <a:outerShdw blurRad="38100" dist="38100" dir="2700000" algn="tl">
                    <a:srgbClr val="000000">
                      <a:alpha val="43137"/>
                    </a:srgbClr>
                  </a:outerShdw>
                </a:effectLst>
              </a:rPr>
              <a:t>long relied on user </a:t>
            </a:r>
            <a:r>
              <a:rPr lang="en-US" dirty="0" smtClean="0">
                <a:solidFill>
                  <a:srgbClr val="0070C0"/>
                </a:solidFill>
                <a:effectLst>
                  <a:outerShdw blurRad="38100" dist="38100" dir="2700000" algn="tl">
                    <a:srgbClr val="000000">
                      <a:alpha val="43137"/>
                    </a:srgbClr>
                  </a:outerShdw>
                </a:effectLst>
              </a:rPr>
              <a:t>fees.</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676400"/>
            <a:ext cx="8305800" cy="3810000"/>
          </a:xfrm>
        </p:spPr>
        <p:txBody>
          <a:bodyPr/>
          <a:lstStyle/>
          <a:p>
            <a:pPr marL="0" indent="0">
              <a:buNone/>
            </a:pPr>
            <a:r>
              <a:rPr lang="en-US" sz="2400" dirty="0" smtClean="0"/>
              <a:t>“It'll </a:t>
            </a:r>
            <a:r>
              <a:rPr lang="en-US" sz="2400" dirty="0"/>
              <a:t>be paid for by those of us who use the system, and it will cost the average car owner only about $30 a year. That's less than the cost of a couple of shock absorbers. Most important of all, it'll cost far less to act now than it would to delay until further damage is </a:t>
            </a:r>
            <a:r>
              <a:rPr lang="en-US" sz="2400" dirty="0" smtClean="0"/>
              <a:t>done.”</a:t>
            </a:r>
          </a:p>
          <a:p>
            <a:pPr marL="0" indent="0" algn="r">
              <a:buNone/>
            </a:pPr>
            <a:r>
              <a:rPr lang="en-US" sz="2000" i="1" dirty="0" smtClean="0"/>
              <a:t>President Reagan, November 23, 1982</a:t>
            </a:r>
          </a:p>
          <a:p>
            <a:pPr marL="0" indent="0" algn="r">
              <a:buNone/>
            </a:pPr>
            <a:endParaRPr lang="en-US" sz="2000" i="1" dirty="0"/>
          </a:p>
          <a:p>
            <a:pPr marL="0" indent="0" algn="r">
              <a:buNone/>
            </a:pPr>
            <a:endParaRPr lang="en-US" sz="1200" dirty="0" smtClean="0"/>
          </a:p>
          <a:p>
            <a:pPr marL="0" indent="0">
              <a:buNone/>
            </a:pPr>
            <a:r>
              <a:rPr lang="en-US" sz="2400" dirty="0" smtClean="0"/>
              <a:t>“And </a:t>
            </a:r>
            <a:r>
              <a:rPr lang="en-US" sz="2400" dirty="0"/>
              <a:t>the proposal was, as we called it, a "users fee" to differentiate [that] this is not a tax for general revenues</a:t>
            </a:r>
            <a:r>
              <a:rPr lang="en-US" sz="2400" dirty="0" smtClean="0"/>
              <a:t>.”</a:t>
            </a:r>
          </a:p>
          <a:p>
            <a:pPr marL="457200" lvl="1" indent="0" algn="r">
              <a:buNone/>
            </a:pPr>
            <a:r>
              <a:rPr lang="en-US" sz="2000" i="1" dirty="0" smtClean="0"/>
              <a:t>President Reagan, January 5, 1983</a:t>
            </a:r>
            <a:endParaRPr lang="en-US" sz="2000" i="1" dirty="0"/>
          </a:p>
        </p:txBody>
      </p:sp>
      <p:sp>
        <p:nvSpPr>
          <p:cNvPr id="4" name="TextBox 3"/>
          <p:cNvSpPr txBox="1"/>
          <p:nvPr/>
        </p:nvSpPr>
        <p:spPr>
          <a:xfrm>
            <a:off x="-10886" y="6590341"/>
            <a:ext cx="9144000" cy="246221"/>
          </a:xfrm>
          <a:prstGeom prst="rect">
            <a:avLst/>
          </a:prstGeom>
          <a:noFill/>
        </p:spPr>
        <p:txBody>
          <a:bodyPr wrap="square">
            <a:spAutoFit/>
          </a:bodyPr>
          <a:lstStyle/>
          <a:p>
            <a:pPr>
              <a:defRPr/>
            </a:pPr>
            <a:r>
              <a:rPr lang="en-US" sz="1000" dirty="0" smtClean="0">
                <a:latin typeface="+mn-lt"/>
              </a:rPr>
              <a:t>Source: Federal Highway Administration</a:t>
            </a:r>
            <a:r>
              <a:rPr lang="en-US" sz="1000" dirty="0">
                <a:latin typeface="+mn-lt"/>
              </a:rPr>
              <a:t>, “Palace Coup: President Ronald Reagan and the Surface Transportation Assistance Act of </a:t>
            </a:r>
            <a:r>
              <a:rPr lang="en-US" sz="1000" dirty="0" smtClean="0">
                <a:latin typeface="+mn-lt"/>
              </a:rPr>
              <a:t>1982”</a:t>
            </a:r>
            <a:endParaRPr lang="en-US" sz="1000" dirty="0">
              <a:latin typeface="+mn-lt"/>
            </a:endParaRPr>
          </a:p>
        </p:txBody>
      </p:sp>
    </p:spTree>
    <p:extLst>
      <p:ext uri="{BB962C8B-B14F-4D97-AF65-F5344CB8AC3E}">
        <p14:creationId xmlns:p14="http://schemas.microsoft.com/office/powerpoint/2010/main" val="109020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0886" y="6590341"/>
            <a:ext cx="9144000" cy="246221"/>
          </a:xfrm>
          <a:prstGeom prst="rect">
            <a:avLst/>
          </a:prstGeom>
          <a:noFill/>
        </p:spPr>
        <p:txBody>
          <a:bodyPr wrap="square">
            <a:spAutoFit/>
          </a:bodyPr>
          <a:lstStyle/>
          <a:p>
            <a:r>
              <a:rPr lang="en-US" sz="1000" dirty="0" smtClean="0">
                <a:latin typeface="+mn-lt"/>
              </a:rPr>
              <a:t>Source: Federal Highway Administration</a:t>
            </a:r>
            <a:endParaRPr lang="en-US" sz="1000" dirty="0">
              <a:latin typeface="+mn-lt"/>
            </a:endParaRPr>
          </a:p>
        </p:txBody>
      </p:sp>
      <p:sp>
        <p:nvSpPr>
          <p:cNvPr id="2" name="Title 1"/>
          <p:cNvSpPr>
            <a:spLocks noGrp="1"/>
          </p:cNvSpPr>
          <p:nvPr>
            <p:ph type="title"/>
          </p:nvPr>
        </p:nvSpPr>
        <p:spPr>
          <a:xfrm>
            <a:off x="456406" y="152400"/>
            <a:ext cx="8229600" cy="1143000"/>
          </a:xfrm>
        </p:spPr>
        <p:txBody>
          <a:bodyPr/>
          <a:lstStyle/>
          <a:p>
            <a:pPr algn="l"/>
            <a:r>
              <a:rPr lang="en-US" sz="3600" dirty="0" smtClean="0">
                <a:solidFill>
                  <a:srgbClr val="0070C0"/>
                </a:solidFill>
                <a:effectLst>
                  <a:outerShdw blurRad="38100" dist="38100" dir="2700000" algn="tl">
                    <a:srgbClr val="000000">
                      <a:alpha val="43137"/>
                    </a:srgbClr>
                  </a:outerShdw>
                </a:effectLst>
              </a:rPr>
              <a:t>HTF Headwinds</a:t>
            </a:r>
            <a:r>
              <a:rPr lang="en-US" sz="3600" dirty="0">
                <a:solidFill>
                  <a:srgbClr val="0070C0"/>
                </a:solidFill>
                <a:effectLst>
                  <a:outerShdw blurRad="38100" dist="38100" dir="2700000" algn="tl">
                    <a:srgbClr val="000000">
                      <a:alpha val="43137"/>
                    </a:srgbClr>
                  </a:outerShdw>
                </a:effectLst>
              </a:rPr>
              <a:t>:</a:t>
            </a: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r>
              <a:rPr lang="en-US" sz="3600" dirty="0">
                <a:solidFill>
                  <a:srgbClr val="0070C0"/>
                </a:solidFill>
                <a:effectLst>
                  <a:outerShdw blurRad="38100" dist="38100" dir="2700000" algn="tl">
                    <a:srgbClr val="000000">
                      <a:alpha val="43137"/>
                    </a:srgbClr>
                  </a:outerShdw>
                </a:effectLst>
              </a:rPr>
              <a:t>#1. Americans aren’t driving as </a:t>
            </a:r>
            <a:r>
              <a:rPr lang="en-US" sz="3600" dirty="0" smtClean="0">
                <a:solidFill>
                  <a:srgbClr val="0070C0"/>
                </a:solidFill>
                <a:effectLst>
                  <a:outerShdw blurRad="38100" dist="38100" dir="2700000" algn="tl">
                    <a:srgbClr val="000000">
                      <a:alpha val="43137"/>
                    </a:srgbClr>
                  </a:outerShdw>
                </a:effectLst>
              </a:rPr>
              <a:t>much.</a:t>
            </a:r>
            <a:endParaRPr lang="en-US" sz="3600" dirty="0">
              <a:solidFill>
                <a:srgbClr val="0070C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8" y="1447800"/>
            <a:ext cx="8859837"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40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l="11250" t="27344" r="12500" b="25781"/>
          <a:stretch>
            <a:fillRect/>
          </a:stretch>
        </p:blipFill>
        <p:spPr bwMode="auto">
          <a:xfrm>
            <a:off x="505691" y="2133600"/>
            <a:ext cx="8153400" cy="4009649"/>
          </a:xfrm>
          <a:prstGeom prst="rect">
            <a:avLst/>
          </a:prstGeom>
          <a:noFill/>
          <a:ln w="9525">
            <a:noFill/>
            <a:miter lim="800000"/>
            <a:headEnd/>
            <a:tailEnd/>
          </a:ln>
        </p:spPr>
      </p:pic>
      <p:sp>
        <p:nvSpPr>
          <p:cNvPr id="7" name="TextBox 6"/>
          <p:cNvSpPr txBox="1"/>
          <p:nvPr/>
        </p:nvSpPr>
        <p:spPr>
          <a:xfrm>
            <a:off x="19297" y="6607805"/>
            <a:ext cx="4572000" cy="246221"/>
          </a:xfrm>
          <a:prstGeom prst="rect">
            <a:avLst/>
          </a:prstGeom>
          <a:noFill/>
        </p:spPr>
        <p:txBody>
          <a:bodyPr>
            <a:spAutoFit/>
          </a:bodyPr>
          <a:lstStyle/>
          <a:p>
            <a:pPr algn="l">
              <a:defRPr/>
            </a:pPr>
            <a:r>
              <a:rPr lang="en-US" sz="1000" dirty="0">
                <a:latin typeface="+mn-lt"/>
              </a:rPr>
              <a:t>Source: Congressional Budget Office</a:t>
            </a:r>
          </a:p>
        </p:txBody>
      </p:sp>
      <p:sp>
        <p:nvSpPr>
          <p:cNvPr id="5" name="TextBox 4"/>
          <p:cNvSpPr txBox="1"/>
          <p:nvPr/>
        </p:nvSpPr>
        <p:spPr>
          <a:xfrm>
            <a:off x="2133600" y="2958314"/>
            <a:ext cx="990600" cy="584775"/>
          </a:xfrm>
          <a:prstGeom prst="rect">
            <a:avLst/>
          </a:prstGeom>
          <a:noFill/>
        </p:spPr>
        <p:txBody>
          <a:bodyPr wrap="square" rtlCol="0">
            <a:spAutoFit/>
          </a:bodyPr>
          <a:lstStyle/>
          <a:p>
            <a:pPr algn="ctr"/>
            <a:r>
              <a:rPr lang="en-US" sz="1600" b="1" dirty="0" smtClean="0">
                <a:latin typeface="Calibri" pitchFamily="34" charset="0"/>
                <a:cs typeface="Calibri" pitchFamily="34" charset="0"/>
              </a:rPr>
              <a:t>$57B drop</a:t>
            </a:r>
            <a:endParaRPr lang="en-US" sz="1600" b="1" dirty="0">
              <a:latin typeface="Calibri" pitchFamily="34" charset="0"/>
              <a:cs typeface="Calibri" pitchFamily="34" charset="0"/>
            </a:endParaRPr>
          </a:p>
        </p:txBody>
      </p:sp>
      <p:cxnSp>
        <p:nvCxnSpPr>
          <p:cNvPr id="8" name="Straight Arrow Connector 7"/>
          <p:cNvCxnSpPr/>
          <p:nvPr/>
        </p:nvCxnSpPr>
        <p:spPr>
          <a:xfrm flipH="1">
            <a:off x="2233367" y="3429000"/>
            <a:ext cx="152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3543089"/>
            <a:ext cx="762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198" y="228600"/>
            <a:ext cx="8229600" cy="1752600"/>
          </a:xfrm>
        </p:spPr>
        <p:txBody>
          <a:bodyPr anchor="t"/>
          <a:lstStyle/>
          <a:p>
            <a:pPr algn="l"/>
            <a:r>
              <a:rPr lang="en-US" sz="3600" dirty="0" smtClean="0">
                <a:solidFill>
                  <a:srgbClr val="0070C0"/>
                </a:solidFill>
                <a:effectLst>
                  <a:outerShdw blurRad="38100" dist="38100" dir="2700000" algn="tl">
                    <a:srgbClr val="000000">
                      <a:alpha val="43137"/>
                    </a:srgbClr>
                  </a:outerShdw>
                </a:effectLst>
              </a:rPr>
              <a:t>HTF Headwinds</a:t>
            </a:r>
            <a:r>
              <a:rPr lang="en-US" sz="3600" dirty="0">
                <a:solidFill>
                  <a:srgbClr val="0070C0"/>
                </a:solidFill>
                <a:effectLst>
                  <a:outerShdw blurRad="38100" dist="38100" dir="2700000" algn="tl">
                    <a:srgbClr val="000000">
                      <a:alpha val="43137"/>
                    </a:srgbClr>
                  </a:outerShdw>
                </a:effectLst>
              </a:rPr>
              <a:t>:</a:t>
            </a:r>
            <a:br>
              <a:rPr lang="en-US" sz="3600" dirty="0">
                <a:solidFill>
                  <a:srgbClr val="0070C0"/>
                </a:solidFill>
                <a:effectLst>
                  <a:outerShdw blurRad="38100" dist="38100" dir="2700000" algn="tl">
                    <a:srgbClr val="000000">
                      <a:alpha val="43137"/>
                    </a:srgbClr>
                  </a:outerShdw>
                </a:effectLst>
              </a:rPr>
            </a:br>
            <a:r>
              <a:rPr lang="en-US" sz="3600" dirty="0">
                <a:solidFill>
                  <a:srgbClr val="0070C0"/>
                </a:solidFill>
                <a:effectLst>
                  <a:outerShdw blurRad="38100" dist="38100" dir="2700000" algn="tl">
                    <a:srgbClr val="000000">
                      <a:alpha val="43137"/>
                    </a:srgbClr>
                  </a:outerShdw>
                </a:effectLst>
              </a:rPr>
              <a:t>#3. Alternative fuel vehicles will further erode future HTF </a:t>
            </a:r>
            <a:r>
              <a:rPr lang="en-US" sz="3600" dirty="0" smtClean="0">
                <a:solidFill>
                  <a:srgbClr val="0070C0"/>
                </a:solidFill>
                <a:effectLst>
                  <a:outerShdw blurRad="38100" dist="38100" dir="2700000" algn="tl">
                    <a:srgbClr val="000000">
                      <a:alpha val="43137"/>
                    </a:srgbClr>
                  </a:outerShdw>
                </a:effectLst>
              </a:rPr>
              <a:t>receipts.</a:t>
            </a:r>
            <a:endParaRPr lang="en-US" sz="3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10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1" t="20395" r="1509" b="1431"/>
          <a:stretch/>
        </p:blipFill>
        <p:spPr bwMode="auto">
          <a:xfrm>
            <a:off x="304800" y="1506717"/>
            <a:ext cx="8551692" cy="512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1287" y="310394"/>
            <a:ext cx="7371113"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1287" y="234194"/>
            <a:ext cx="8229600" cy="1143000"/>
          </a:xfrm>
        </p:spPr>
        <p:txBody>
          <a:bodyPr anchor="t"/>
          <a:lstStyle/>
          <a:p>
            <a:pPr algn="l"/>
            <a:r>
              <a:rPr lang="en-US" sz="3600" dirty="0" smtClean="0">
                <a:solidFill>
                  <a:srgbClr val="0070C0"/>
                </a:solidFill>
                <a:effectLst>
                  <a:outerShdw blurRad="38100" dist="38100" dir="2700000" algn="tl">
                    <a:srgbClr val="000000">
                      <a:alpha val="43137"/>
                    </a:srgbClr>
                  </a:outerShdw>
                </a:effectLst>
              </a:rPr>
              <a:t>HTF Headwinds</a:t>
            </a:r>
            <a:r>
              <a:rPr lang="en-US" sz="3600" dirty="0">
                <a:solidFill>
                  <a:srgbClr val="0070C0"/>
                </a:solidFill>
                <a:effectLst>
                  <a:outerShdw blurRad="38100" dist="38100" dir="2700000" algn="tl">
                    <a:srgbClr val="000000">
                      <a:alpha val="43137"/>
                    </a:srgbClr>
                  </a:outerShdw>
                </a:effectLst>
              </a:rPr>
              <a:t>:</a:t>
            </a:r>
            <a:br>
              <a:rPr lang="en-US" sz="3600" dirty="0">
                <a:solidFill>
                  <a:srgbClr val="0070C0"/>
                </a:solidFill>
                <a:effectLst>
                  <a:outerShdw blurRad="38100" dist="38100" dir="2700000" algn="tl">
                    <a:srgbClr val="000000">
                      <a:alpha val="43137"/>
                    </a:srgbClr>
                  </a:outerShdw>
                </a:effectLst>
              </a:rPr>
            </a:br>
            <a:r>
              <a:rPr lang="en-US" sz="3600" dirty="0">
                <a:solidFill>
                  <a:srgbClr val="0070C0"/>
                </a:solidFill>
                <a:effectLst>
                  <a:outerShdw blurRad="38100" dist="38100" dir="2700000" algn="tl">
                    <a:srgbClr val="000000">
                      <a:alpha val="43137"/>
                    </a:srgbClr>
                  </a:outerShdw>
                </a:effectLst>
              </a:rPr>
              <a:t>#2. Gas tax has lost its purchasing </a:t>
            </a:r>
            <a:r>
              <a:rPr lang="en-US" sz="3600" dirty="0" smtClean="0">
                <a:solidFill>
                  <a:srgbClr val="0070C0"/>
                </a:solidFill>
                <a:effectLst>
                  <a:outerShdw blurRad="38100" dist="38100" dir="2700000" algn="tl">
                    <a:srgbClr val="000000">
                      <a:alpha val="43137"/>
                    </a:srgbClr>
                  </a:outerShdw>
                </a:effectLst>
              </a:rPr>
              <a:t>power.</a:t>
            </a:r>
            <a:endParaRPr lang="en-US" sz="3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442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agle.com/12/2008/11/27/58176_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43828"/>
            <a:ext cx="4495800" cy="3746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78876" y="304800"/>
            <a:ext cx="8534400" cy="1634290"/>
          </a:xfrm>
        </p:spPr>
        <p:txBody>
          <a:bodyPr anchor="t"/>
          <a:lstStyle/>
          <a:p>
            <a:pPr algn="l"/>
            <a:r>
              <a:rPr lang="en-US" sz="2800" dirty="0">
                <a:solidFill>
                  <a:srgbClr val="0070C0"/>
                </a:solidFill>
                <a:effectLst>
                  <a:outerShdw blurRad="38100" dist="38100" dir="2700000" algn="tl">
                    <a:srgbClr val="000000">
                      <a:alpha val="43137"/>
                    </a:srgbClr>
                  </a:outerShdw>
                </a:effectLst>
              </a:rPr>
              <a:t>Like prior </a:t>
            </a:r>
            <a:r>
              <a:rPr lang="en-US" sz="2800" dirty="0" smtClean="0">
                <a:solidFill>
                  <a:srgbClr val="0070C0"/>
                </a:solidFill>
                <a:effectLst>
                  <a:outerShdw blurRad="38100" dist="38100" dir="2700000" algn="tl">
                    <a:srgbClr val="000000">
                      <a:alpha val="43137"/>
                    </a:srgbClr>
                  </a:outerShdw>
                </a:effectLst>
              </a:rPr>
              <a:t>bills</a:t>
            </a:r>
            <a:r>
              <a:rPr lang="en-US" sz="2800" dirty="0">
                <a:solidFill>
                  <a:srgbClr val="0070C0"/>
                </a:solidFill>
                <a:effectLst>
                  <a:outerShdw blurRad="38100" dist="38100" dir="2700000" algn="tl">
                    <a:srgbClr val="000000">
                      <a:alpha val="43137"/>
                    </a:srgbClr>
                  </a:outerShdw>
                </a:effectLst>
              </a:rPr>
              <a:t>, MAP-21 relies on the Highway Trust </a:t>
            </a:r>
            <a:r>
              <a:rPr lang="en-US" sz="2800" dirty="0" smtClean="0">
                <a:solidFill>
                  <a:srgbClr val="0070C0"/>
                </a:solidFill>
                <a:effectLst>
                  <a:outerShdw blurRad="38100" dist="38100" dir="2700000" algn="tl">
                    <a:srgbClr val="000000">
                      <a:alpha val="43137"/>
                    </a:srgbClr>
                  </a:outerShdw>
                </a:effectLst>
              </a:rPr>
              <a:t>Fund—the </a:t>
            </a:r>
            <a:r>
              <a:rPr lang="en-US" sz="2800" dirty="0">
                <a:solidFill>
                  <a:srgbClr val="0070C0"/>
                </a:solidFill>
                <a:effectLst>
                  <a:outerShdw blurRad="38100" dist="38100" dir="2700000" algn="tl">
                    <a:srgbClr val="000000">
                      <a:alpha val="43137"/>
                    </a:srgbClr>
                  </a:outerShdw>
                </a:effectLst>
              </a:rPr>
              <a:t>backbone of Federal surface transportation funding since </a:t>
            </a:r>
            <a:r>
              <a:rPr lang="en-US" sz="2800" dirty="0" smtClean="0">
                <a:solidFill>
                  <a:srgbClr val="0070C0"/>
                </a:solidFill>
                <a:effectLst>
                  <a:outerShdw blurRad="38100" dist="38100" dir="2700000" algn="tl">
                    <a:srgbClr val="000000">
                      <a:alpha val="43137"/>
                    </a:srgbClr>
                  </a:outerShdw>
                </a:effectLst>
              </a:rPr>
              <a:t>1956.</a:t>
            </a:r>
            <a:endParaRPr lang="en-US" sz="2800" dirty="0">
              <a:solidFill>
                <a:srgbClr val="0070C0"/>
              </a:solidFill>
              <a:effectLst>
                <a:outerShdw blurRad="38100" dist="38100" dir="2700000" algn="tl">
                  <a:srgbClr val="000000">
                    <a:alpha val="43137"/>
                  </a:srgbClr>
                </a:outerShdw>
              </a:effectLst>
            </a:endParaRPr>
          </a:p>
        </p:txBody>
      </p:sp>
      <p:sp>
        <p:nvSpPr>
          <p:cNvPr id="8" name="TextBox 7"/>
          <p:cNvSpPr txBox="1"/>
          <p:nvPr/>
        </p:nvSpPr>
        <p:spPr>
          <a:xfrm>
            <a:off x="-10886" y="6590341"/>
            <a:ext cx="9144000" cy="246221"/>
          </a:xfrm>
          <a:prstGeom prst="rect">
            <a:avLst/>
          </a:prstGeom>
          <a:noFill/>
        </p:spPr>
        <p:txBody>
          <a:bodyPr wrap="square">
            <a:spAutoFit/>
          </a:bodyPr>
          <a:lstStyle/>
          <a:p>
            <a:r>
              <a:rPr lang="en-US" sz="1000" dirty="0" smtClean="0">
                <a:latin typeface="+mn-lt"/>
              </a:rPr>
              <a:t>Source: Gary McCoy, CagleCartoons.com; Congressional </a:t>
            </a:r>
            <a:r>
              <a:rPr lang="en-US" sz="1000" smtClean="0">
                <a:latin typeface="+mn-lt"/>
              </a:rPr>
              <a:t>Budget Office.</a:t>
            </a:r>
            <a:endParaRPr lang="en-US" sz="1000" i="1" dirty="0">
              <a:latin typeface="+mn-lt"/>
            </a:endParaRPr>
          </a:p>
        </p:txBody>
      </p:sp>
      <p:sp>
        <p:nvSpPr>
          <p:cNvPr id="5" name="Title 3"/>
          <p:cNvSpPr txBox="1">
            <a:spLocks/>
          </p:cNvSpPr>
          <p:nvPr/>
        </p:nvSpPr>
        <p:spPr bwMode="auto">
          <a:xfrm>
            <a:off x="5105400" y="1743828"/>
            <a:ext cx="3733800" cy="3746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rgbClr val="7030A0"/>
                </a:solidFill>
                <a:latin typeface="Calibri" pitchFamily="34" charset="0"/>
                <a:ea typeface="+mj-ea"/>
                <a:cs typeface="Calibri" pitchFamily="34" charset="0"/>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pPr algn="l"/>
            <a:r>
              <a:rPr lang="en-US" sz="2800" dirty="0" smtClean="0">
                <a:solidFill>
                  <a:srgbClr val="0070C0"/>
                </a:solidFill>
                <a:effectLst>
                  <a:outerShdw blurRad="38100" dist="38100" dir="2700000" algn="tl">
                    <a:srgbClr val="000000">
                      <a:alpha val="43137"/>
                    </a:srgbClr>
                  </a:outerShdw>
                </a:effectLst>
              </a:rPr>
              <a:t>Motor fuel taxes have typically comprised 89% of Highway Trust Fund revenues.</a:t>
            </a:r>
            <a:r>
              <a:rPr lang="en-US" sz="3200" dirty="0" smtClean="0">
                <a:solidFill>
                  <a:srgbClr val="0070C0"/>
                </a:solidFill>
                <a:effectLst>
                  <a:outerShdw blurRad="38100" dist="38100" dir="2700000" algn="tl">
                    <a:srgbClr val="000000">
                      <a:alpha val="43137"/>
                    </a:srgbClr>
                  </a:outerShdw>
                </a:effectLst>
              </a:rPr>
              <a:t/>
            </a:r>
            <a:br>
              <a:rPr lang="en-US" sz="3200" dirty="0" smtClean="0">
                <a:solidFill>
                  <a:srgbClr val="0070C0"/>
                </a:solidFill>
                <a:effectLst>
                  <a:outerShdw blurRad="38100" dist="38100" dir="2700000" algn="tl">
                    <a:srgbClr val="000000">
                      <a:alpha val="43137"/>
                    </a:srgbClr>
                  </a:outerShdw>
                </a:effectLst>
              </a:rPr>
            </a:br>
            <a:r>
              <a:rPr lang="en-US" sz="2800" b="0" dirty="0" smtClean="0">
                <a:solidFill>
                  <a:srgbClr val="0070C0"/>
                </a:solidFill>
                <a:effectLst>
                  <a:outerShdw blurRad="38100" dist="38100" dir="2700000" algn="tl">
                    <a:srgbClr val="000000">
                      <a:alpha val="43137"/>
                    </a:srgbClr>
                  </a:outerShdw>
                </a:effectLst>
              </a:rPr>
              <a:t>But they face an uncertain long-term future</a:t>
            </a:r>
            <a:r>
              <a:rPr lang="en-US" sz="2800" b="0" dirty="0" smtClean="0"/>
              <a:t>.</a:t>
            </a:r>
            <a:endParaRPr lang="en-US" sz="2800" b="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310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70C0"/>
                </a:solidFill>
                <a:effectLst>
                  <a:outerShdw blurRad="38100" dist="38100" dir="2700000" algn="tl">
                    <a:srgbClr val="000000">
                      <a:alpha val="43137"/>
                    </a:srgbClr>
                  </a:outerShdw>
                </a:effectLst>
              </a:rPr>
              <a:t>General </a:t>
            </a:r>
            <a:r>
              <a:rPr lang="en-US" dirty="0">
                <a:solidFill>
                  <a:srgbClr val="0070C0"/>
                </a:solidFill>
                <a:effectLst>
                  <a:outerShdw blurRad="38100" dist="38100" dir="2700000" algn="tl">
                    <a:srgbClr val="000000">
                      <a:alpha val="43137"/>
                    </a:srgbClr>
                  </a:outerShdw>
                </a:effectLst>
              </a:rPr>
              <a:t>Fund </a:t>
            </a:r>
            <a:r>
              <a:rPr lang="en-US" dirty="0" smtClean="0">
                <a:solidFill>
                  <a:srgbClr val="0070C0"/>
                </a:solidFill>
                <a:effectLst>
                  <a:outerShdw blurRad="38100" dist="38100" dir="2700000" algn="tl">
                    <a:srgbClr val="000000">
                      <a:alpha val="43137"/>
                    </a:srgbClr>
                  </a:outerShdw>
                </a:effectLst>
              </a:rPr>
              <a:t>transfers have </a:t>
            </a:r>
            <a:r>
              <a:rPr lang="en-US" dirty="0">
                <a:solidFill>
                  <a:srgbClr val="0070C0"/>
                </a:solidFill>
                <a:effectLst>
                  <a:outerShdw blurRad="38100" dist="38100" dir="2700000" algn="tl">
                    <a:srgbClr val="000000">
                      <a:alpha val="43137"/>
                    </a:srgbClr>
                  </a:outerShdw>
                </a:effectLst>
              </a:rPr>
              <a:t>avoided the </a:t>
            </a:r>
            <a:r>
              <a:rPr lang="en-US" dirty="0" smtClean="0">
                <a:solidFill>
                  <a:srgbClr val="0070C0"/>
                </a:solidFill>
                <a:effectLst>
                  <a:outerShdw blurRad="38100" dist="38100" dir="2700000" algn="tl">
                    <a:srgbClr val="000000">
                      <a:alpha val="43137"/>
                    </a:srgbClr>
                  </a:outerShdw>
                </a:effectLst>
              </a:rPr>
              <a:t>HTF “fiscal cliff.”</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752600"/>
            <a:ext cx="8382000" cy="4648200"/>
          </a:xfrm>
        </p:spPr>
        <p:txBody>
          <a:bodyPr/>
          <a:lstStyle/>
          <a:p>
            <a:pPr>
              <a:lnSpc>
                <a:spcPct val="80000"/>
              </a:lnSpc>
            </a:pPr>
            <a:r>
              <a:rPr lang="en-US" sz="2400" u="sng" dirty="0" smtClean="0"/>
              <a:t>FY 2008:</a:t>
            </a:r>
            <a:r>
              <a:rPr lang="en-US" sz="2400" dirty="0" smtClean="0"/>
              <a:t> $8 billion General Fund transfer to HTF</a:t>
            </a:r>
          </a:p>
          <a:p>
            <a:pPr>
              <a:lnSpc>
                <a:spcPct val="80000"/>
              </a:lnSpc>
            </a:pPr>
            <a:r>
              <a:rPr lang="en-US" sz="2400" u="sng" dirty="0" smtClean="0"/>
              <a:t>FY 2009:</a:t>
            </a:r>
            <a:r>
              <a:rPr lang="en-US" sz="2400" dirty="0" smtClean="0"/>
              <a:t> $7 billion General Fund transfer to HTF</a:t>
            </a:r>
          </a:p>
          <a:p>
            <a:pPr>
              <a:lnSpc>
                <a:spcPct val="80000"/>
              </a:lnSpc>
            </a:pPr>
            <a:r>
              <a:rPr lang="en-US" sz="2400" u="sng" dirty="0" smtClean="0"/>
              <a:t>FY 2010</a:t>
            </a:r>
            <a:r>
              <a:rPr lang="en-US" sz="2400" dirty="0" smtClean="0"/>
              <a:t>: $19.5 billion General Fund transfer to the Highway Trust Fund</a:t>
            </a:r>
          </a:p>
          <a:p>
            <a:pPr>
              <a:lnSpc>
                <a:spcPct val="80000"/>
              </a:lnSpc>
            </a:pPr>
            <a:r>
              <a:rPr lang="en-US" sz="2400" u="sng" dirty="0" smtClean="0"/>
              <a:t>FY </a:t>
            </a:r>
            <a:r>
              <a:rPr lang="en-US" sz="2400" dirty="0" smtClean="0"/>
              <a:t>2012: $2.4 billion Leaking Underground Storage Tank Trust Fund transfer to HTF*</a:t>
            </a:r>
          </a:p>
          <a:p>
            <a:pPr>
              <a:lnSpc>
                <a:spcPct val="80000"/>
              </a:lnSpc>
            </a:pPr>
            <a:r>
              <a:rPr lang="en-US" sz="2400" u="sng" dirty="0" smtClean="0"/>
              <a:t>FY 2013</a:t>
            </a:r>
            <a:r>
              <a:rPr lang="en-US" sz="2400" dirty="0" smtClean="0"/>
              <a:t>: $5.9 billion General Fund transfer to HTF**</a:t>
            </a:r>
          </a:p>
          <a:p>
            <a:pPr>
              <a:lnSpc>
                <a:spcPct val="80000"/>
              </a:lnSpc>
            </a:pPr>
            <a:r>
              <a:rPr lang="en-US" sz="2400" u="sng" dirty="0" smtClean="0"/>
              <a:t>FY 2014</a:t>
            </a:r>
            <a:r>
              <a:rPr lang="en-US" sz="2400" dirty="0" smtClean="0"/>
              <a:t>: $11.7 billion General Fund transfer to HTF**</a:t>
            </a:r>
            <a:br>
              <a:rPr lang="en-US" sz="2400" dirty="0" smtClean="0"/>
            </a:br>
            <a:endParaRPr lang="en-US" sz="2400" dirty="0" smtClean="0"/>
          </a:p>
          <a:p>
            <a:pPr marL="0" indent="0">
              <a:lnSpc>
                <a:spcPct val="80000"/>
              </a:lnSpc>
              <a:buNone/>
            </a:pPr>
            <a:r>
              <a:rPr lang="en-US" sz="2800" b="1" dirty="0" smtClean="0"/>
              <a:t>Total General Fund transfers to Highway Trust Fund:</a:t>
            </a:r>
            <a:br>
              <a:rPr lang="en-US" sz="2800" b="1" dirty="0" smtClean="0"/>
            </a:br>
            <a:r>
              <a:rPr lang="en-US" sz="2800" b="1" dirty="0" smtClean="0"/>
              <a:t>$52.1 billion since 2008</a:t>
            </a:r>
            <a:endParaRPr lang="en-US" sz="2800" b="1" dirty="0"/>
          </a:p>
        </p:txBody>
      </p:sp>
      <p:sp>
        <p:nvSpPr>
          <p:cNvPr id="4" name="TextBox 3"/>
          <p:cNvSpPr txBox="1"/>
          <p:nvPr/>
        </p:nvSpPr>
        <p:spPr>
          <a:xfrm>
            <a:off x="19296" y="6477732"/>
            <a:ext cx="8362704" cy="369332"/>
          </a:xfrm>
          <a:prstGeom prst="rect">
            <a:avLst/>
          </a:prstGeom>
          <a:noFill/>
        </p:spPr>
        <p:txBody>
          <a:bodyPr wrap="square">
            <a:spAutoFit/>
          </a:bodyPr>
          <a:lstStyle/>
          <a:p>
            <a:pPr algn="l">
              <a:defRPr/>
            </a:pPr>
            <a:r>
              <a:rPr lang="en-US" sz="900" dirty="0" smtClean="0">
                <a:latin typeface="+mn-lt"/>
              </a:rPr>
              <a:t>* This is not a transfer from General Fund as a portion of HTF receipts are normally deposited into Leaking Underground Storage Tank Trust Fund.</a:t>
            </a:r>
          </a:p>
          <a:p>
            <a:pPr algn="l">
              <a:defRPr/>
            </a:pPr>
            <a:r>
              <a:rPr lang="en-US" sz="900" dirty="0" smtClean="0">
                <a:latin typeface="+mn-lt"/>
              </a:rPr>
              <a:t>** Amount transferred after budgetary sequester.</a:t>
            </a:r>
            <a:endParaRPr lang="en-US" sz="900" dirty="0">
              <a:latin typeface="+mn-lt"/>
            </a:endParaRPr>
          </a:p>
        </p:txBody>
      </p:sp>
    </p:spTree>
    <p:extLst>
      <p:ext uri="{BB962C8B-B14F-4D97-AF65-F5344CB8AC3E}">
        <p14:creationId xmlns:p14="http://schemas.microsoft.com/office/powerpoint/2010/main" val="1847284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43" y="1371600"/>
            <a:ext cx="8748713" cy="543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642" y="152400"/>
            <a:ext cx="8641557" cy="1401762"/>
          </a:xfrm>
        </p:spPr>
        <p:txBody>
          <a:bodyPr anchor="t"/>
          <a:lstStyle/>
          <a:p>
            <a:pPr algn="l"/>
            <a:r>
              <a:rPr lang="en-US" sz="4000" dirty="0">
                <a:solidFill>
                  <a:srgbClr val="0070C0"/>
                </a:solidFill>
                <a:effectLst>
                  <a:outerShdw blurRad="38100" dist="38100" dir="2700000" algn="tl">
                    <a:srgbClr val="000000">
                      <a:alpha val="43137"/>
                    </a:srgbClr>
                  </a:outerShdw>
                </a:effectLst>
              </a:rPr>
              <a:t>O</a:t>
            </a:r>
            <a:r>
              <a:rPr lang="en-US" sz="4000" dirty="0" smtClean="0">
                <a:solidFill>
                  <a:srgbClr val="0070C0"/>
                </a:solidFill>
                <a:effectLst>
                  <a:outerShdw blurRad="38100" dist="38100" dir="2700000" algn="tl">
                    <a:srgbClr val="000000">
                      <a:alpha val="43137"/>
                    </a:srgbClr>
                  </a:outerShdw>
                </a:effectLst>
              </a:rPr>
              <a:t>utlays outpace receipts: </a:t>
            </a:r>
            <a:br>
              <a:rPr lang="en-US" sz="4000" dirty="0" smtClean="0">
                <a:solidFill>
                  <a:srgbClr val="0070C0"/>
                </a:solidFill>
                <a:effectLst>
                  <a:outerShdw blurRad="38100" dist="38100" dir="2700000" algn="tl">
                    <a:srgbClr val="000000">
                      <a:alpha val="43137"/>
                    </a:srgbClr>
                  </a:outerShdw>
                </a:effectLst>
              </a:rPr>
            </a:br>
            <a:r>
              <a:rPr lang="en-US" sz="2600" b="0" dirty="0" smtClean="0">
                <a:solidFill>
                  <a:srgbClr val="0070C0"/>
                </a:solidFill>
                <a:effectLst>
                  <a:outerShdw blurRad="38100" dist="38100" dir="2700000" algn="tl">
                    <a:srgbClr val="000000">
                      <a:alpha val="43137"/>
                    </a:srgbClr>
                  </a:outerShdw>
                </a:effectLst>
              </a:rPr>
              <a:t>About </a:t>
            </a:r>
            <a:r>
              <a:rPr lang="en-US" sz="2600" b="0" dirty="0">
                <a:solidFill>
                  <a:srgbClr val="0070C0"/>
                </a:solidFill>
                <a:effectLst>
                  <a:outerShdw blurRad="38100" dist="38100" dir="2700000" algn="tl">
                    <a:srgbClr val="000000">
                      <a:alpha val="43137"/>
                    </a:srgbClr>
                  </a:outerShdw>
                </a:effectLst>
              </a:rPr>
              <a:t>$15 billion per year and more for a foreseeable </a:t>
            </a:r>
            <a:r>
              <a:rPr lang="en-US" sz="2600" b="0" dirty="0" smtClean="0">
                <a:solidFill>
                  <a:srgbClr val="0070C0"/>
                </a:solidFill>
                <a:effectLst>
                  <a:outerShdw blurRad="38100" dist="38100" dir="2700000" algn="tl">
                    <a:srgbClr val="000000">
                      <a:alpha val="43137"/>
                    </a:srgbClr>
                  </a:outerShdw>
                </a:effectLst>
              </a:rPr>
              <a:t>future.</a:t>
            </a:r>
            <a:endParaRPr lang="en-US" sz="2600" b="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845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38200"/>
            <a:ext cx="8466788" cy="596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609600"/>
            <a:ext cx="883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238982"/>
            <a:ext cx="8458200" cy="1437418"/>
          </a:xfrm>
        </p:spPr>
        <p:txBody>
          <a:bodyPr anchor="t">
            <a:noAutofit/>
          </a:bodyPr>
          <a:lstStyle/>
          <a:p>
            <a:pPr algn="l"/>
            <a:r>
              <a:rPr lang="en-US" sz="4000" b="1" dirty="0" smtClean="0">
                <a:solidFill>
                  <a:srgbClr val="0070C0"/>
                </a:solidFill>
                <a:effectLst>
                  <a:outerShdw blurRad="38100" dist="38100" dir="2700000" algn="tl">
                    <a:srgbClr val="000000">
                      <a:alpha val="43137"/>
                    </a:srgbClr>
                  </a:outerShdw>
                </a:effectLst>
              </a:rPr>
              <a:t>The cliff: </a:t>
            </a:r>
            <a:r>
              <a:rPr lang="en-US" sz="3200" b="1" dirty="0" smtClean="0">
                <a:solidFill>
                  <a:srgbClr val="0070C0"/>
                </a:solidFill>
                <a:effectLst>
                  <a:outerShdw blurRad="38100" dist="38100" dir="2700000" algn="tl">
                    <a:srgbClr val="000000">
                      <a:alpha val="43137"/>
                    </a:srgbClr>
                  </a:outerShdw>
                </a:effectLst>
              </a:rPr>
              <a:t>Federal highway obligations fall nearly 100% in FY 2015 without new revenue.</a:t>
            </a:r>
            <a:endParaRPr lang="en-US" sz="3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686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44956</TotalTime>
  <Words>999</Words>
  <Application>Microsoft Office PowerPoint</Application>
  <PresentationFormat>On-screen Show (4:3)</PresentationFormat>
  <Paragraphs>98</Paragraphs>
  <Slides>16</Slides>
  <Notes>13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2_Default Design</vt:lpstr>
      <vt:lpstr>Custom Design</vt:lpstr>
      <vt:lpstr> Outlook for the Federal Highway Trust Fund</vt:lpstr>
      <vt:lpstr>Surface transportation has long relied on user fees.</vt:lpstr>
      <vt:lpstr>HTF Headwinds: #1. Americans aren’t driving as much.</vt:lpstr>
      <vt:lpstr>HTF Headwinds: #3. Alternative fuel vehicles will further erode future HTF receipts.</vt:lpstr>
      <vt:lpstr>HTF Headwinds: #2. Gas tax has lost its purchasing power.</vt:lpstr>
      <vt:lpstr>Like prior bills, MAP-21 relies on the Highway Trust Fund—the backbone of Federal surface transportation funding since 1956.</vt:lpstr>
      <vt:lpstr>General Fund transfers have avoided the HTF “fiscal cliff.”</vt:lpstr>
      <vt:lpstr>Outlays outpace receipts:  About $15 billion per year and more for a foreseeable future.</vt:lpstr>
      <vt:lpstr>The cliff: Federal highway obligations fall nearly 100% in FY 2015 without new revenue.</vt:lpstr>
      <vt:lpstr>Technically feasible revenue options</vt:lpstr>
      <vt:lpstr>PowerPoint Presentation</vt:lpstr>
      <vt:lpstr>PowerPoint Presentation</vt:lpstr>
      <vt:lpstr>PowerPoint Presentation</vt:lpstr>
      <vt:lpstr>2013 State Transportation Revenue Measures </vt:lpstr>
      <vt:lpstr>PowerPoint Presentation</vt:lpstr>
      <vt:lpstr>Looking Ahead  Key Near Term Milestones</vt:lpstr>
    </vt:vector>
  </TitlesOfParts>
  <Company>AASHTO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bbates</dc:creator>
  <cp:lastModifiedBy>Bill Peterson</cp:lastModifiedBy>
  <cp:revision>348</cp:revision>
  <cp:lastPrinted>2013-07-29T12:53:20Z</cp:lastPrinted>
  <dcterms:created xsi:type="dcterms:W3CDTF">2006-11-27T21:14:22Z</dcterms:created>
  <dcterms:modified xsi:type="dcterms:W3CDTF">2014-01-18T14:44:16Z</dcterms:modified>
</cp:coreProperties>
</file>